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media1.gif" ContentType="vide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59" r:id="rId3"/>
    <p:sldId id="261" r:id="rId4"/>
    <p:sldId id="263" r:id="rId5"/>
    <p:sldId id="264" r:id="rId6"/>
    <p:sldId id="304" r:id="rId7"/>
    <p:sldId id="266" r:id="rId8"/>
    <p:sldId id="267" r:id="rId9"/>
    <p:sldId id="269" r:id="rId10"/>
    <p:sldId id="291" r:id="rId11"/>
    <p:sldId id="294" r:id="rId12"/>
    <p:sldId id="270" r:id="rId13"/>
    <p:sldId id="271" r:id="rId14"/>
    <p:sldId id="272" r:id="rId15"/>
    <p:sldId id="286" r:id="rId16"/>
    <p:sldId id="303" r:id="rId17"/>
    <p:sldId id="273" r:id="rId18"/>
    <p:sldId id="274" r:id="rId19"/>
    <p:sldId id="299" r:id="rId20"/>
    <p:sldId id="300" r:id="rId21"/>
    <p:sldId id="287" r:id="rId22"/>
    <p:sldId id="301" r:id="rId23"/>
    <p:sldId id="302" r:id="rId24"/>
    <p:sldId id="275" r:id="rId25"/>
    <p:sldId id="276" r:id="rId26"/>
    <p:sldId id="277" r:id="rId27"/>
    <p:sldId id="278" r:id="rId28"/>
    <p:sldId id="279" r:id="rId29"/>
    <p:sldId id="288" r:id="rId30"/>
    <p:sldId id="280" r:id="rId31"/>
    <p:sldId id="281" r:id="rId32"/>
    <p:sldId id="296" r:id="rId33"/>
    <p:sldId id="297" r:id="rId34"/>
    <p:sldId id="290" r:id="rId35"/>
    <p:sldId id="289" r:id="rId36"/>
    <p:sldId id="282" r:id="rId37"/>
    <p:sldId id="283" r:id="rId38"/>
    <p:sldId id="284" r:id="rId39"/>
    <p:sldId id="285" r:id="rId40"/>
    <p:sldId id="293"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9915" autoAdjust="0"/>
  </p:normalViewPr>
  <p:slideViewPr>
    <p:cSldViewPr snapToGrid="0" snapToObjects="1">
      <p:cViewPr varScale="1">
        <p:scale>
          <a:sx n="74" d="100"/>
          <a:sy n="74" d="100"/>
        </p:scale>
        <p:origin x="1266"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11/18/2014</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extLst>
      <p:ext uri="{BB962C8B-B14F-4D97-AF65-F5344CB8AC3E}">
        <p14:creationId xmlns:p14="http://schemas.microsoft.com/office/powerpoint/2010/main" val="2853059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11/18/2014</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277858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11/18/2014</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4061445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11/18/2014</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02011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11/18/2014</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183065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11/18/2014</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878198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11/18/2014</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565551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11/18/2014</a:t>
            </a:fld>
            <a:endParaRPr lang="en-US">
              <a:solidFill>
                <a:srgbClr val="FFFFFF">
                  <a:tint val="75000"/>
                </a:srgbClr>
              </a:solidFill>
              <a:latin typeface="Candara"/>
            </a:endParaRPr>
          </a:p>
        </p:txBody>
      </p:sp>
      <p:sp>
        <p:nvSpPr>
          <p:cNvPr id="8" name="Footer Placeholder 7"/>
          <p:cNvSpPr>
            <a:spLocks noGrp="1"/>
          </p:cNvSpPr>
          <p:nvPr>
            <p:ph type="ftr" sz="quarter" idx="11"/>
          </p:nvPr>
        </p:nvSpPr>
        <p:spPr/>
        <p:txBody>
          <a:bodyPr/>
          <a:lstStyle/>
          <a:p>
            <a:endParaRPr lang="en-US">
              <a:solidFill>
                <a:srgbClr val="FFFFFF">
                  <a:tint val="75000"/>
                </a:srgbClr>
              </a:solidFill>
              <a:latin typeface="Candara"/>
            </a:endParaRPr>
          </a:p>
        </p:txBody>
      </p:sp>
      <p:sp>
        <p:nvSpPr>
          <p:cNvPr id="9" name="Slide Number Placeholder 8"/>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78694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11/18/2014</a:t>
            </a:fld>
            <a:endParaRPr lang="en-US">
              <a:solidFill>
                <a:srgbClr val="FFFFFF">
                  <a:tint val="75000"/>
                </a:srgbClr>
              </a:solidFill>
              <a:latin typeface="Candara"/>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latin typeface="Candara"/>
            </a:endParaRPr>
          </a:p>
        </p:txBody>
      </p:sp>
      <p:sp>
        <p:nvSpPr>
          <p:cNvPr id="5" name="Slide Number Placeholder 4"/>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848113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11/18/2014</a:t>
            </a:fld>
            <a:endParaRPr lang="en-US">
              <a:solidFill>
                <a:srgbClr val="FFFFFF">
                  <a:tint val="75000"/>
                </a:srgbClr>
              </a:solidFill>
              <a:latin typeface="Candara"/>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latin typeface="Candara"/>
            </a:endParaRPr>
          </a:p>
        </p:txBody>
      </p:sp>
      <p:sp>
        <p:nvSpPr>
          <p:cNvPr id="4" name="Slide Number Placeholder 3"/>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215011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11/18/2014</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982404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11/18/2014</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974413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dirty="0" smtClean="0"/>
              <a:t>Click to edit Master title style</a:t>
            </a:r>
            <a:endParaRPr dirty="0"/>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36FCC3AD-BBE1-9B41-9ADC-B2D00A5F1991}" type="datetimeFigureOut">
              <a:rPr lang="en-US" smtClean="0">
                <a:solidFill>
                  <a:srgbClr val="FFFFFF">
                    <a:tint val="75000"/>
                  </a:srgbClr>
                </a:solidFill>
                <a:latin typeface="Candara"/>
              </a:rPr>
              <a:pPr/>
              <a:t>11/18/2014</a:t>
            </a:fld>
            <a:endParaRPr lang="en-US">
              <a:solidFill>
                <a:srgbClr val="FFFFFF">
                  <a:tint val="75000"/>
                </a:srgbClr>
              </a:solidFill>
              <a:latin typeface="Candara"/>
            </a:endParaRPr>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solidFill>
                <a:srgbClr val="FFFFFF">
                  <a:tint val="75000"/>
                </a:srgbClr>
              </a:solidFill>
              <a:latin typeface="Candara"/>
            </a:endParaRPr>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pic>
        <p:nvPicPr>
          <p:cNvPr id="15" name="Picture 14" descr="NASA_Logo.gif"/>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79462" y="102952"/>
            <a:ext cx="753110" cy="642206"/>
          </a:xfrm>
          <a:prstGeom prst="rect">
            <a:avLst/>
          </a:prstGeom>
        </p:spPr>
      </p:pic>
      <p:pic>
        <p:nvPicPr>
          <p:cNvPr id="9" name="Picture 8" descr="noaa.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3574" y="102952"/>
            <a:ext cx="615952" cy="615952"/>
          </a:xfrm>
          <a:prstGeom prst="rect">
            <a:avLst/>
          </a:prstGeom>
        </p:spPr>
      </p:pic>
      <p:pic>
        <p:nvPicPr>
          <p:cNvPr id="20" name="Picture 19" descr="SSEC_logo.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232487" y="107577"/>
            <a:ext cx="741725" cy="523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0" descr="CIMSS_logo_web_multicolor_PNG_138x100.pn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282411" y="35578"/>
            <a:ext cx="917007" cy="664498"/>
          </a:xfrm>
          <a:prstGeom prst="rect">
            <a:avLst/>
          </a:prstGeom>
        </p:spPr>
      </p:pic>
    </p:spTree>
    <p:extLst>
      <p:ext uri="{BB962C8B-B14F-4D97-AF65-F5344CB8AC3E}">
        <p14:creationId xmlns:p14="http://schemas.microsoft.com/office/powerpoint/2010/main" val="34312059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9"/>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9"/>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9"/>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9"/>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9"/>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9"/>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9"/>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9"/>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9"/>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jpeg"/><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re.ssec.wisc.edu/"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Data Processing and Dissemination using the Community Satellite Processing Package (CSPP)</a:t>
            </a:r>
            <a:endParaRPr lang="en-US" dirty="0"/>
          </a:p>
        </p:txBody>
      </p:sp>
      <p:sp>
        <p:nvSpPr>
          <p:cNvPr id="3" name="Subtitle 2"/>
          <p:cNvSpPr>
            <a:spLocks noGrp="1"/>
          </p:cNvSpPr>
          <p:nvPr>
            <p:ph type="subTitle" idx="1"/>
          </p:nvPr>
        </p:nvSpPr>
        <p:spPr>
          <a:xfrm>
            <a:off x="820738" y="5168153"/>
            <a:ext cx="7542212" cy="1570318"/>
          </a:xfrm>
        </p:spPr>
        <p:txBody>
          <a:bodyPr>
            <a:normAutofit fontScale="62500" lnSpcReduction="20000"/>
          </a:bodyPr>
          <a:lstStyle/>
          <a:p>
            <a:r>
              <a:rPr lang="en-US" sz="3100" dirty="0" err="1" smtClean="0"/>
              <a:t>Suomi</a:t>
            </a:r>
            <a:r>
              <a:rPr lang="en-US" sz="3100" dirty="0" smtClean="0"/>
              <a:t> NPP Applications Workshop</a:t>
            </a:r>
          </a:p>
          <a:p>
            <a:r>
              <a:rPr lang="en-US" sz="3100" dirty="0" smtClean="0"/>
              <a:t>18 November 2014</a:t>
            </a:r>
          </a:p>
          <a:p>
            <a:r>
              <a:rPr lang="en-US" dirty="0" smtClean="0"/>
              <a:t>Kathleen </a:t>
            </a:r>
            <a:r>
              <a:rPr lang="en-US" dirty="0" err="1"/>
              <a:t>Strabala</a:t>
            </a:r>
            <a:r>
              <a:rPr lang="en-US" dirty="0"/>
              <a:t>, Liam </a:t>
            </a:r>
            <a:r>
              <a:rPr lang="en-US" dirty="0" err="1"/>
              <a:t>Gumley</a:t>
            </a:r>
            <a:r>
              <a:rPr lang="en-US" dirty="0"/>
              <a:t>, Allen </a:t>
            </a:r>
            <a:r>
              <a:rPr lang="en-US" dirty="0" smtClean="0"/>
              <a:t>Huang, Scott </a:t>
            </a:r>
            <a:r>
              <a:rPr lang="en-US" dirty="0" err="1" smtClean="0"/>
              <a:t>Mindock</a:t>
            </a:r>
            <a:r>
              <a:rPr lang="en-US" dirty="0" smtClean="0"/>
              <a:t>, Graeme Martin, Ray Garcia, </a:t>
            </a:r>
          </a:p>
          <a:p>
            <a:r>
              <a:rPr lang="en-US" dirty="0" smtClean="0"/>
              <a:t>Geoff </a:t>
            </a:r>
            <a:r>
              <a:rPr lang="en-US" dirty="0" err="1" smtClean="0"/>
              <a:t>Cureton</a:t>
            </a:r>
            <a:r>
              <a:rPr lang="en-US" dirty="0" smtClean="0"/>
              <a:t>, James Davies, Andrew </a:t>
            </a:r>
            <a:r>
              <a:rPr lang="en-US" dirty="0" err="1" smtClean="0"/>
              <a:t>Heidinger</a:t>
            </a:r>
            <a:r>
              <a:rPr lang="en-US" dirty="0" smtClean="0"/>
              <a:t>,  Nick </a:t>
            </a:r>
            <a:r>
              <a:rPr lang="en-US" dirty="0" err="1" smtClean="0"/>
              <a:t>Bearson</a:t>
            </a:r>
            <a:r>
              <a:rPr lang="en-US" dirty="0" smtClean="0"/>
              <a:t>, David </a:t>
            </a:r>
            <a:r>
              <a:rPr lang="en-US" dirty="0" err="1" smtClean="0"/>
              <a:t>Hoese</a:t>
            </a:r>
            <a:r>
              <a:rPr lang="en-US" dirty="0" smtClean="0"/>
              <a:t>, Elisabeth </a:t>
            </a:r>
            <a:r>
              <a:rPr lang="en-US" dirty="0" err="1" smtClean="0"/>
              <a:t>Weisz</a:t>
            </a:r>
            <a:r>
              <a:rPr lang="en-US" dirty="0" smtClean="0"/>
              <a:t>, Nadia Smith, Bill Smith Sr. </a:t>
            </a:r>
            <a:endParaRPr lang="en-US" dirty="0"/>
          </a:p>
          <a:p>
            <a:r>
              <a:rPr lang="en-US" dirty="0"/>
              <a:t>UW-Madison, Space Science and Engineering Center (SSEC</a:t>
            </a:r>
            <a:r>
              <a:rPr lang="en-US" dirty="0" smtClean="0"/>
              <a:t>),</a:t>
            </a:r>
          </a:p>
          <a:p>
            <a:r>
              <a:rPr lang="en-US" dirty="0" smtClean="0"/>
              <a:t>Cooperative Institute For Meteorological Satellite Studies (CIMSS) </a:t>
            </a:r>
            <a:endParaRPr lang="en-US" dirty="0"/>
          </a:p>
          <a:p>
            <a:endParaRPr lang="en-US" dirty="0"/>
          </a:p>
        </p:txBody>
      </p:sp>
    </p:spTree>
    <p:extLst>
      <p:ext uri="{BB962C8B-B14F-4D97-AF65-F5344CB8AC3E}">
        <p14:creationId xmlns:p14="http://schemas.microsoft.com/office/powerpoint/2010/main" val="20789542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438229"/>
            <a:ext cx="7581901" cy="1653988"/>
          </a:xfrm>
        </p:spPr>
        <p:txBody>
          <a:bodyPr/>
          <a:lstStyle/>
          <a:p>
            <a:r>
              <a:rPr lang="en-US" dirty="0" smtClean="0"/>
              <a:t>Product Validation</a:t>
            </a:r>
            <a:endParaRPr lang="en-US" dirty="0"/>
          </a:p>
        </p:txBody>
      </p:sp>
      <p:sp>
        <p:nvSpPr>
          <p:cNvPr id="3" name="Content Placeholder 2"/>
          <p:cNvSpPr>
            <a:spLocks noGrp="1"/>
          </p:cNvSpPr>
          <p:nvPr>
            <p:ph idx="1"/>
          </p:nvPr>
        </p:nvSpPr>
        <p:spPr>
          <a:xfrm>
            <a:off x="779462" y="1322531"/>
            <a:ext cx="7581901" cy="5090690"/>
          </a:xfrm>
        </p:spPr>
        <p:txBody>
          <a:bodyPr>
            <a:normAutofit lnSpcReduction="10000"/>
          </a:bodyPr>
          <a:lstStyle/>
          <a:p>
            <a:r>
              <a:rPr lang="en-US" dirty="0" smtClean="0"/>
              <a:t>UW performs rigorous validation on products, but also works with external users.</a:t>
            </a:r>
          </a:p>
          <a:p>
            <a:r>
              <a:rPr lang="en-US" dirty="0" smtClean="0"/>
              <a:t>EUMETSAT Chose to use CSPP SDR software for the </a:t>
            </a:r>
            <a:r>
              <a:rPr lang="en-US" dirty="0"/>
              <a:t>EUMETSAT Advanced </a:t>
            </a:r>
            <a:r>
              <a:rPr lang="en-US" dirty="0" smtClean="0"/>
              <a:t>Retransmission </a:t>
            </a:r>
            <a:r>
              <a:rPr lang="en-US" dirty="0"/>
              <a:t>Service (EARS) </a:t>
            </a:r>
            <a:br>
              <a:rPr lang="en-US" dirty="0"/>
            </a:br>
            <a:r>
              <a:rPr lang="en-US" dirty="0" smtClean="0"/>
              <a:t>for S-NPP.</a:t>
            </a:r>
          </a:p>
          <a:p>
            <a:r>
              <a:rPr lang="en-US" dirty="0" smtClean="0"/>
              <a:t>They </a:t>
            </a:r>
            <a:r>
              <a:rPr lang="en-US" dirty="0" err="1" smtClean="0"/>
              <a:t>peformed</a:t>
            </a:r>
            <a:r>
              <a:rPr lang="en-US" dirty="0" smtClean="0"/>
              <a:t> exhaustive validation to confirm the CSPP SDRs matched IDPS.</a:t>
            </a:r>
          </a:p>
          <a:p>
            <a:r>
              <a:rPr lang="en-US" dirty="0" smtClean="0"/>
              <a:t>Just completed </a:t>
            </a:r>
            <a:r>
              <a:rPr lang="en-US" i="1" dirty="0">
                <a:effectLst/>
              </a:rPr>
              <a:t>EARS-VIIRS Service - Product Validation Report </a:t>
            </a:r>
            <a:r>
              <a:rPr lang="en-US" dirty="0" smtClean="0"/>
              <a:t>consists of 481 pages. </a:t>
            </a:r>
          </a:p>
          <a:p>
            <a:r>
              <a:rPr lang="en-US" dirty="0" smtClean="0"/>
              <a:t>Results found:  “</a:t>
            </a:r>
            <a:r>
              <a:rPr lang="en-US" dirty="0">
                <a:effectLst/>
              </a:rPr>
              <a:t>The data of local and global products match nearly perfectly</a:t>
            </a:r>
            <a:r>
              <a:rPr lang="en-US" dirty="0" smtClean="0">
                <a:effectLst/>
              </a:rPr>
              <a:t>.” </a:t>
            </a:r>
            <a:endParaRPr lang="en-US" dirty="0">
              <a:effectLst/>
            </a:endParaRPr>
          </a:p>
          <a:p>
            <a:endParaRPr lang="en-US" dirty="0"/>
          </a:p>
        </p:txBody>
      </p:sp>
    </p:spTree>
    <p:extLst>
      <p:ext uri="{BB962C8B-B14F-4D97-AF65-F5344CB8AC3E}">
        <p14:creationId xmlns:p14="http://schemas.microsoft.com/office/powerpoint/2010/main" val="38946595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997" y="-291271"/>
            <a:ext cx="7581901" cy="1653988"/>
          </a:xfrm>
        </p:spPr>
        <p:txBody>
          <a:bodyPr/>
          <a:lstStyle/>
          <a:p>
            <a:r>
              <a:rPr lang="en-US" sz="3600" dirty="0" smtClean="0"/>
              <a:t>CSPP Supports EUMETSAT</a:t>
            </a:r>
            <a:endParaRPr lang="en-US" sz="3600" dirty="0"/>
          </a:p>
        </p:txBody>
      </p:sp>
      <p:pic>
        <p:nvPicPr>
          <p:cNvPr id="4" name="Content Placeholder 3" descr="Screen Shot 2014-11-12 at 4.51.18 PM.png"/>
          <p:cNvPicPr>
            <a:picLocks noGrp="1" noChangeAspect="1"/>
          </p:cNvPicPr>
          <p:nvPr>
            <p:ph idx="1"/>
          </p:nvPr>
        </p:nvPicPr>
        <p:blipFill>
          <a:blip r:embed="rId2">
            <a:extLst>
              <a:ext uri="{28A0092B-C50C-407E-A947-70E740481C1C}">
                <a14:useLocalDpi xmlns:a14="http://schemas.microsoft.com/office/drawing/2010/main" val="0"/>
              </a:ext>
            </a:extLst>
          </a:blip>
          <a:srcRect l="-14814" r="-14814"/>
          <a:stretch>
            <a:fillRect/>
          </a:stretch>
        </p:blipFill>
        <p:spPr>
          <a:xfrm>
            <a:off x="-923583" y="1041509"/>
            <a:ext cx="10873095" cy="5669566"/>
          </a:xfrm>
          <a:prstGeom prst="rect">
            <a:avLst/>
          </a:prstGeom>
          <a:ln>
            <a:solidFill>
              <a:schemeClr val="tx1"/>
            </a:solidFill>
          </a:ln>
        </p:spPr>
      </p:pic>
    </p:spTree>
    <p:extLst>
      <p:ext uri="{BB962C8B-B14F-4D97-AF65-F5344CB8AC3E}">
        <p14:creationId xmlns:p14="http://schemas.microsoft.com/office/powerpoint/2010/main" val="40293314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779462" y="-354247"/>
            <a:ext cx="7581901" cy="1653988"/>
          </a:xfrm>
        </p:spPr>
        <p:txBody>
          <a:bodyPr/>
          <a:lstStyle/>
          <a:p>
            <a:r>
              <a:rPr lang="en-US" dirty="0" smtClean="0">
                <a:latin typeface="Calibri" charset="0"/>
                <a:ea typeface="ＭＳ Ｐゴシック" charset="0"/>
                <a:cs typeface="ＭＳ Ｐゴシック" charset="0"/>
              </a:rPr>
              <a:t>VIIRS EDR</a:t>
            </a:r>
            <a:endParaRPr lang="en-US" dirty="0">
              <a:latin typeface="Calibri" charset="0"/>
              <a:ea typeface="ＭＳ Ｐゴシック" charset="0"/>
              <a:cs typeface="ＭＳ Ｐゴシック" charset="0"/>
            </a:endParaRPr>
          </a:p>
        </p:txBody>
      </p:sp>
      <p:sp>
        <p:nvSpPr>
          <p:cNvPr id="3" name="Content Placeholder 2"/>
          <p:cNvSpPr>
            <a:spLocks noGrp="1"/>
          </p:cNvSpPr>
          <p:nvPr>
            <p:ph idx="1"/>
          </p:nvPr>
        </p:nvSpPr>
        <p:spPr>
          <a:xfrm>
            <a:off x="779462" y="1018139"/>
            <a:ext cx="7581901" cy="5416074"/>
          </a:xfrm>
        </p:spPr>
        <p:txBody>
          <a:bodyPr>
            <a:normAutofit lnSpcReduction="10000"/>
          </a:bodyPr>
          <a:lstStyle/>
          <a:p>
            <a:pPr>
              <a:defRPr/>
            </a:pPr>
            <a:r>
              <a:rPr lang="en-US" dirty="0" smtClean="0"/>
              <a:t>Creates geophysical products from VIIRS radiances and reflectances.</a:t>
            </a:r>
          </a:p>
          <a:p>
            <a:pPr>
              <a:defRPr/>
            </a:pPr>
            <a:r>
              <a:rPr lang="en-US" dirty="0" smtClean="0"/>
              <a:t>Based on operational algorithms and lookup tables (IDPS version Mx8.4).</a:t>
            </a:r>
          </a:p>
          <a:p>
            <a:pPr>
              <a:defRPr/>
            </a:pPr>
            <a:r>
              <a:rPr lang="en-US" dirty="0" smtClean="0"/>
              <a:t>Products include cloud mask, active fires, surface reflectance, NDVI, EVI, SST, AOT and LST.</a:t>
            </a:r>
          </a:p>
          <a:p>
            <a:pPr>
              <a:defRPr/>
            </a:pPr>
            <a:r>
              <a:rPr lang="en-US" dirty="0" smtClean="0"/>
              <a:t>CSPP version added features include selectable products, multi-core processing, automated ancillary data selection download, granule aggregation, HDF5 internal compression.</a:t>
            </a:r>
          </a:p>
          <a:p>
            <a:pPr>
              <a:defRPr/>
            </a:pPr>
            <a:r>
              <a:rPr lang="en-US" dirty="0"/>
              <a:t>Distribution example:  ftp://</a:t>
            </a:r>
            <a:r>
              <a:rPr lang="en-US" dirty="0" err="1"/>
              <a:t>ftp.ssec.wisc.edu</a:t>
            </a:r>
            <a:r>
              <a:rPr lang="en-US" dirty="0"/>
              <a:t>/pub/</a:t>
            </a:r>
            <a:r>
              <a:rPr lang="en-US" dirty="0" err="1"/>
              <a:t>eosdb</a:t>
            </a:r>
            <a:r>
              <a:rPr lang="en-US" dirty="0"/>
              <a:t>/</a:t>
            </a:r>
            <a:r>
              <a:rPr lang="en-US" dirty="0" err="1"/>
              <a:t>npp</a:t>
            </a:r>
            <a:r>
              <a:rPr lang="en-US" dirty="0"/>
              <a:t>/</a:t>
            </a:r>
            <a:r>
              <a:rPr lang="en-US" dirty="0" err="1"/>
              <a:t>viirs</a:t>
            </a:r>
            <a:r>
              <a:rPr lang="en-US" dirty="0"/>
              <a:t>/2014_11_17_321_1658/</a:t>
            </a:r>
            <a:r>
              <a:rPr lang="en-US" dirty="0" err="1"/>
              <a:t>edr</a:t>
            </a:r>
            <a:r>
              <a:rPr lang="en-US" dirty="0"/>
              <a:t>/</a:t>
            </a:r>
            <a:endParaRPr lang="en-US" dirty="0" smtClean="0"/>
          </a:p>
        </p:txBody>
      </p:sp>
    </p:spTree>
    <p:extLst>
      <p:ext uri="{BB962C8B-B14F-4D97-AF65-F5344CB8AC3E}">
        <p14:creationId xmlns:p14="http://schemas.microsoft.com/office/powerpoint/2010/main" val="26957591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44216"/>
            <a:ext cx="3465513"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8925" y="3844216"/>
            <a:ext cx="35052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5"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0813" y="862537"/>
            <a:ext cx="27574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6" name="Title 1"/>
          <p:cNvSpPr>
            <a:spLocks noGrp="1"/>
          </p:cNvSpPr>
          <p:nvPr>
            <p:ph type="title"/>
          </p:nvPr>
        </p:nvSpPr>
        <p:spPr>
          <a:xfrm>
            <a:off x="310270" y="120558"/>
            <a:ext cx="8229600" cy="639762"/>
          </a:xfrm>
        </p:spPr>
        <p:txBody>
          <a:bodyPr/>
          <a:lstStyle/>
          <a:p>
            <a:r>
              <a:rPr lang="en-US" sz="3200" dirty="0" smtClean="0">
                <a:latin typeface="Calibri" charset="0"/>
                <a:ea typeface="ＭＳ Ｐゴシック" charset="0"/>
                <a:cs typeface="ＭＳ Ｐゴシック" charset="0"/>
              </a:rPr>
              <a:t>VIIRS EDR Products </a:t>
            </a:r>
            <a:r>
              <a:rPr lang="en-US" sz="3200" dirty="0">
                <a:latin typeface="Calibri" charset="0"/>
                <a:ea typeface="ＭＳ Ｐゴシック" charset="0"/>
                <a:cs typeface="ＭＳ Ｐゴシック" charset="0"/>
              </a:rPr>
              <a:t>from SSEC </a:t>
            </a:r>
            <a:r>
              <a:rPr lang="en-US" sz="3200" dirty="0" smtClean="0">
                <a:latin typeface="Calibri" charset="0"/>
                <a:ea typeface="ＭＳ Ｐゴシック" charset="0"/>
                <a:cs typeface="ＭＳ Ｐゴシック" charset="0"/>
              </a:rPr>
              <a:t>DB</a:t>
            </a:r>
            <a:endParaRPr lang="en-US" sz="3200" dirty="0">
              <a:latin typeface="Calibri" charset="0"/>
              <a:ea typeface="ＭＳ Ｐゴシック" charset="0"/>
              <a:cs typeface="ＭＳ Ｐゴシック" charset="0"/>
            </a:endParaRPr>
          </a:p>
        </p:txBody>
      </p:sp>
      <p:pic>
        <p:nvPicPr>
          <p:cNvPr id="23557"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873911"/>
            <a:ext cx="336232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8"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2788" y="872416"/>
            <a:ext cx="333533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9"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81650" y="3844216"/>
            <a:ext cx="3486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0" name="TextBox 17"/>
          <p:cNvSpPr txBox="1">
            <a:spLocks noChangeArrowheads="1"/>
          </p:cNvSpPr>
          <p:nvPr/>
        </p:nvSpPr>
        <p:spPr bwMode="auto">
          <a:xfrm>
            <a:off x="838200" y="3527425"/>
            <a:ext cx="1676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latin typeface="Arial" charset="0"/>
              </a:rPr>
              <a:t>VIIRS SDR</a:t>
            </a:r>
          </a:p>
        </p:txBody>
      </p:sp>
      <p:sp>
        <p:nvSpPr>
          <p:cNvPr id="23561" name="TextBox 18"/>
          <p:cNvSpPr txBox="1">
            <a:spLocks noChangeArrowheads="1"/>
          </p:cNvSpPr>
          <p:nvPr/>
        </p:nvSpPr>
        <p:spPr bwMode="auto">
          <a:xfrm>
            <a:off x="3657600" y="3527425"/>
            <a:ext cx="16764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latin typeface="Arial" charset="0"/>
              </a:rPr>
              <a:t>CrIS SDR</a:t>
            </a:r>
          </a:p>
        </p:txBody>
      </p:sp>
      <p:sp>
        <p:nvSpPr>
          <p:cNvPr id="23562" name="TextBox 19"/>
          <p:cNvSpPr txBox="1">
            <a:spLocks noChangeArrowheads="1"/>
          </p:cNvSpPr>
          <p:nvPr/>
        </p:nvSpPr>
        <p:spPr bwMode="auto">
          <a:xfrm>
            <a:off x="6553200" y="3527425"/>
            <a:ext cx="16764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latin typeface="Arial" charset="0"/>
              </a:rPr>
              <a:t>ATMS SDR</a:t>
            </a:r>
          </a:p>
        </p:txBody>
      </p:sp>
      <p:sp>
        <p:nvSpPr>
          <p:cNvPr id="23563" name="TextBox 20"/>
          <p:cNvSpPr txBox="1">
            <a:spLocks noChangeArrowheads="1"/>
          </p:cNvSpPr>
          <p:nvPr/>
        </p:nvSpPr>
        <p:spPr bwMode="auto">
          <a:xfrm>
            <a:off x="457200" y="6511925"/>
            <a:ext cx="2514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latin typeface="Arial" charset="0"/>
              </a:rPr>
              <a:t>VIIRS Cloud Mask</a:t>
            </a:r>
          </a:p>
        </p:txBody>
      </p:sp>
      <p:sp>
        <p:nvSpPr>
          <p:cNvPr id="23564" name="TextBox 21"/>
          <p:cNvSpPr txBox="1">
            <a:spLocks noChangeArrowheads="1"/>
          </p:cNvSpPr>
          <p:nvPr/>
        </p:nvSpPr>
        <p:spPr bwMode="auto">
          <a:xfrm>
            <a:off x="3200400" y="6500813"/>
            <a:ext cx="2514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latin typeface="Arial" charset="0"/>
              </a:rPr>
              <a:t>VIIRS NDVI</a:t>
            </a:r>
          </a:p>
        </p:txBody>
      </p:sp>
      <p:sp>
        <p:nvSpPr>
          <p:cNvPr id="23565" name="TextBox 22"/>
          <p:cNvSpPr txBox="1">
            <a:spLocks noChangeArrowheads="1"/>
          </p:cNvSpPr>
          <p:nvPr/>
        </p:nvSpPr>
        <p:spPr bwMode="auto">
          <a:xfrm>
            <a:off x="5657850" y="6500813"/>
            <a:ext cx="32575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latin typeface="Arial" charset="0"/>
              </a:rPr>
              <a:t>VIIRS AOT</a:t>
            </a:r>
          </a:p>
        </p:txBody>
      </p:sp>
    </p:spTree>
    <p:extLst>
      <p:ext uri="{BB962C8B-B14F-4D97-AF65-F5344CB8AC3E}">
        <p14:creationId xmlns:p14="http://schemas.microsoft.com/office/powerpoint/2010/main" val="11701158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147638" y="274638"/>
            <a:ext cx="8878887" cy="692150"/>
          </a:xfrm>
        </p:spPr>
        <p:txBody>
          <a:bodyPr/>
          <a:lstStyle/>
          <a:p>
            <a:pPr indent="-457200">
              <a:spcBef>
                <a:spcPts val="1200"/>
              </a:spcBef>
            </a:pPr>
            <a:r>
              <a:rPr lang="en-US" sz="4000" dirty="0" err="1" smtClean="0">
                <a:latin typeface="Calibri" charset="0"/>
                <a:ea typeface="ＭＳ Ｐゴシック" charset="0"/>
                <a:cs typeface="ＭＳ Ｐゴシック" charset="0"/>
              </a:rPr>
              <a:t>Hyperspectral</a:t>
            </a:r>
            <a:r>
              <a:rPr lang="en-US" sz="4000" dirty="0" smtClean="0">
                <a:latin typeface="Calibri" charset="0"/>
                <a:ea typeface="ＭＳ Ｐゴシック" charset="0"/>
                <a:cs typeface="ＭＳ Ｐゴシック" charset="0"/>
              </a:rPr>
              <a:t> Sounder</a:t>
            </a:r>
            <a:br>
              <a:rPr lang="en-US" sz="4000" dirty="0" smtClean="0">
                <a:latin typeface="Calibri" charset="0"/>
                <a:ea typeface="ＭＳ Ｐゴシック" charset="0"/>
                <a:cs typeface="ＭＳ Ｐゴシック" charset="0"/>
              </a:rPr>
            </a:br>
            <a:r>
              <a:rPr lang="en-US" sz="4000" dirty="0" smtClean="0">
                <a:latin typeface="Calibri" charset="0"/>
                <a:ea typeface="ＭＳ Ｐゴシック" charset="0"/>
                <a:cs typeface="ＭＳ Ｐゴシック" charset="0"/>
              </a:rPr>
              <a:t>Dual Regression Retrievals</a:t>
            </a:r>
            <a:endParaRPr lang="en-US" sz="4000" dirty="0">
              <a:latin typeface="Calibri" charset="0"/>
              <a:ea typeface="ＭＳ Ｐゴシック" charset="0"/>
              <a:cs typeface="ＭＳ Ｐゴシック" charset="0"/>
            </a:endParaRPr>
          </a:p>
        </p:txBody>
      </p:sp>
      <p:sp>
        <p:nvSpPr>
          <p:cNvPr id="3" name="Content Placeholder 2"/>
          <p:cNvSpPr>
            <a:spLocks noGrp="1"/>
          </p:cNvSpPr>
          <p:nvPr>
            <p:ph idx="1"/>
          </p:nvPr>
        </p:nvSpPr>
        <p:spPr>
          <a:xfrm>
            <a:off x="779462" y="1521959"/>
            <a:ext cx="7581901" cy="4964735"/>
          </a:xfrm>
        </p:spPr>
        <p:txBody>
          <a:bodyPr>
            <a:normAutofit lnSpcReduction="10000"/>
          </a:bodyPr>
          <a:lstStyle/>
          <a:p>
            <a:pPr>
              <a:defRPr/>
            </a:pPr>
            <a:r>
              <a:rPr lang="en-US" dirty="0" smtClean="0"/>
              <a:t>Computes profiles of atmospheric temperature, moisture, and ozone from CrIS SDR</a:t>
            </a:r>
            <a:r>
              <a:rPr lang="en-US" dirty="0"/>
              <a:t>;</a:t>
            </a:r>
            <a:r>
              <a:rPr lang="en-US" dirty="0" smtClean="0"/>
              <a:t> IASI and AIRS Level 1B.</a:t>
            </a:r>
          </a:p>
          <a:p>
            <a:pPr>
              <a:defRPr/>
            </a:pPr>
            <a:r>
              <a:rPr lang="en-US" dirty="0" smtClean="0"/>
              <a:t>Computes cloud top products (height, pressure, emissivity) surface parameters.</a:t>
            </a:r>
          </a:p>
          <a:p>
            <a:pPr>
              <a:defRPr/>
            </a:pPr>
            <a:r>
              <a:rPr lang="en-US" dirty="0" smtClean="0"/>
              <a:t>Common fast regression algorithm by Bill Smith, Elisabeth Weisz, Nadia Smith.</a:t>
            </a:r>
          </a:p>
          <a:p>
            <a:pPr>
              <a:defRPr/>
            </a:pPr>
            <a:r>
              <a:rPr lang="en-US" dirty="0" smtClean="0"/>
              <a:t>Products are created for every FOV, clear and cloudy.</a:t>
            </a:r>
          </a:p>
          <a:p>
            <a:pPr>
              <a:defRPr/>
            </a:pPr>
            <a:r>
              <a:rPr lang="en-US" dirty="0"/>
              <a:t>Distribution example:  ftp://</a:t>
            </a:r>
            <a:r>
              <a:rPr lang="en-US" dirty="0" err="1"/>
              <a:t>ftp.ssec.wisc.edu</a:t>
            </a:r>
            <a:r>
              <a:rPr lang="en-US" dirty="0"/>
              <a:t>/pub/</a:t>
            </a:r>
            <a:r>
              <a:rPr lang="en-US" dirty="0" err="1"/>
              <a:t>eosdb</a:t>
            </a:r>
            <a:r>
              <a:rPr lang="en-US" dirty="0"/>
              <a:t>/</a:t>
            </a:r>
            <a:r>
              <a:rPr lang="en-US" dirty="0" err="1"/>
              <a:t>npp</a:t>
            </a:r>
            <a:r>
              <a:rPr lang="en-US" dirty="0"/>
              <a:t>/</a:t>
            </a:r>
            <a:r>
              <a:rPr lang="en-US" dirty="0" err="1"/>
              <a:t>cris</a:t>
            </a:r>
            <a:r>
              <a:rPr lang="en-US" dirty="0"/>
              <a:t>/2014_11_17_321_2018/</a:t>
            </a:r>
            <a:r>
              <a:rPr lang="en-US" dirty="0" err="1"/>
              <a:t>edr</a:t>
            </a:r>
            <a:r>
              <a:rPr lang="en-US" dirty="0"/>
              <a:t>/</a:t>
            </a:r>
            <a:endParaRPr lang="en-US" dirty="0" smtClean="0"/>
          </a:p>
        </p:txBody>
      </p:sp>
    </p:spTree>
    <p:extLst>
      <p:ext uri="{BB962C8B-B14F-4D97-AF65-F5344CB8AC3E}">
        <p14:creationId xmlns:p14="http://schemas.microsoft.com/office/powerpoint/2010/main" val="41199720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147638" y="274638"/>
            <a:ext cx="8878887" cy="692150"/>
          </a:xfrm>
        </p:spPr>
        <p:txBody>
          <a:bodyPr/>
          <a:lstStyle/>
          <a:p>
            <a:pPr indent="-457200">
              <a:spcBef>
                <a:spcPts val="1200"/>
              </a:spcBef>
            </a:pPr>
            <a:r>
              <a:rPr lang="en-US" sz="4000" dirty="0" err="1" smtClean="0">
                <a:latin typeface="Calibri" charset="0"/>
                <a:ea typeface="ＭＳ Ｐゴシック" charset="0"/>
                <a:cs typeface="ＭＳ Ｐゴシック" charset="0"/>
              </a:rPr>
              <a:t>Hyperspectral</a:t>
            </a:r>
            <a:r>
              <a:rPr lang="en-US" sz="4000" dirty="0" smtClean="0">
                <a:latin typeface="Calibri" charset="0"/>
                <a:ea typeface="ＭＳ Ｐゴシック" charset="0"/>
                <a:cs typeface="ＭＳ Ｐゴシック" charset="0"/>
              </a:rPr>
              <a:t> Sounder</a:t>
            </a:r>
            <a:br>
              <a:rPr lang="en-US" sz="4000" dirty="0" smtClean="0">
                <a:latin typeface="Calibri" charset="0"/>
                <a:ea typeface="ＭＳ Ｐゴシック" charset="0"/>
                <a:cs typeface="ＭＳ Ｐゴシック" charset="0"/>
              </a:rPr>
            </a:br>
            <a:r>
              <a:rPr lang="en-US" sz="4000" dirty="0" smtClean="0">
                <a:latin typeface="Calibri" charset="0"/>
                <a:ea typeface="ＭＳ Ｐゴシック" charset="0"/>
                <a:cs typeface="ＭＳ Ｐゴシック" charset="0"/>
              </a:rPr>
              <a:t>IDEA-I Ozone Trajectories</a:t>
            </a:r>
            <a:endParaRPr lang="en-US" sz="4000" dirty="0">
              <a:latin typeface="Calibri" charset="0"/>
              <a:ea typeface="ＭＳ Ｐゴシック" charset="0"/>
              <a:cs typeface="ＭＳ Ｐゴシック" charset="0"/>
            </a:endParaRPr>
          </a:p>
        </p:txBody>
      </p:sp>
      <p:pic>
        <p:nvPicPr>
          <p:cNvPr id="2" name="Content Placeholder 1" descr="Screen Shot 2014-11-17 at 11.57.56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64" r="2729"/>
          <a:stretch/>
        </p:blipFill>
        <p:spPr>
          <a:xfrm>
            <a:off x="3526409" y="1500967"/>
            <a:ext cx="4943270" cy="5059201"/>
          </a:xfrm>
          <a:ln>
            <a:solidFill>
              <a:schemeClr val="bg1"/>
            </a:solidFill>
          </a:ln>
        </p:spPr>
      </p:pic>
      <p:sp>
        <p:nvSpPr>
          <p:cNvPr id="3" name="TextBox 2"/>
          <p:cNvSpPr txBox="1"/>
          <p:nvPr/>
        </p:nvSpPr>
        <p:spPr>
          <a:xfrm>
            <a:off x="472287" y="2645060"/>
            <a:ext cx="2844217" cy="3139321"/>
          </a:xfrm>
          <a:prstGeom prst="rect">
            <a:avLst/>
          </a:prstGeom>
          <a:noFill/>
        </p:spPr>
        <p:txBody>
          <a:bodyPr wrap="square" rtlCol="0">
            <a:spAutoFit/>
          </a:bodyPr>
          <a:lstStyle/>
          <a:p>
            <a:r>
              <a:rPr lang="en-US" dirty="0" smtClean="0"/>
              <a:t>Used to forecast</a:t>
            </a:r>
          </a:p>
          <a:p>
            <a:r>
              <a:rPr lang="en-US" dirty="0" smtClean="0"/>
              <a:t>Stratospheric Ozone intrusions</a:t>
            </a:r>
            <a:r>
              <a:rPr lang="en-US" dirty="0"/>
              <a:t> f</a:t>
            </a:r>
            <a:r>
              <a:rPr lang="en-US" dirty="0" smtClean="0"/>
              <a:t>or help with </a:t>
            </a:r>
          </a:p>
          <a:p>
            <a:r>
              <a:rPr lang="en-US" dirty="0"/>
              <a:t>i</a:t>
            </a:r>
            <a:r>
              <a:rPr lang="en-US" dirty="0" smtClean="0"/>
              <a:t>dentifying “exceptional events”.</a:t>
            </a:r>
          </a:p>
          <a:p>
            <a:endParaRPr lang="en-US" dirty="0"/>
          </a:p>
          <a:p>
            <a:r>
              <a:rPr lang="en-US" dirty="0" smtClean="0"/>
              <a:t>Brad Pierce demonstrated</a:t>
            </a:r>
          </a:p>
          <a:p>
            <a:r>
              <a:rPr lang="en-US" dirty="0"/>
              <a:t>t</a:t>
            </a:r>
            <a:r>
              <a:rPr lang="en-US" dirty="0" smtClean="0"/>
              <a:t>he IDEA-I ozone trajectory forecasts capabilities using an event in June 2012 (AIRS).</a:t>
            </a:r>
            <a:endParaRPr lang="en-US" dirty="0"/>
          </a:p>
        </p:txBody>
      </p:sp>
      <p:sp>
        <p:nvSpPr>
          <p:cNvPr id="4" name="Rectangle 3"/>
          <p:cNvSpPr/>
          <p:nvPr/>
        </p:nvSpPr>
        <p:spPr>
          <a:xfrm>
            <a:off x="3880253" y="1858827"/>
            <a:ext cx="4301177" cy="369332"/>
          </a:xfrm>
          <a:prstGeom prst="rect">
            <a:avLst/>
          </a:prstGeom>
        </p:spPr>
        <p:txBody>
          <a:bodyPr wrap="none">
            <a:spAutoFit/>
          </a:bodyPr>
          <a:lstStyle/>
          <a:p>
            <a:r>
              <a:rPr lang="en-US" dirty="0">
                <a:solidFill>
                  <a:srgbClr val="000000"/>
                </a:solidFill>
              </a:rPr>
              <a:t>http://</a:t>
            </a:r>
            <a:r>
              <a:rPr lang="en-US" dirty="0" err="1">
                <a:solidFill>
                  <a:srgbClr val="000000"/>
                </a:solidFill>
              </a:rPr>
              <a:t>cimss.ssec.wisc.edu</a:t>
            </a:r>
            <a:r>
              <a:rPr lang="en-US" dirty="0">
                <a:solidFill>
                  <a:srgbClr val="000000"/>
                </a:solidFill>
              </a:rPr>
              <a:t>/idea-</a:t>
            </a:r>
            <a:r>
              <a:rPr lang="en-US" dirty="0" err="1">
                <a:solidFill>
                  <a:srgbClr val="000000"/>
                </a:solidFill>
              </a:rPr>
              <a:t>i</a:t>
            </a:r>
            <a:r>
              <a:rPr lang="en-US" dirty="0">
                <a:solidFill>
                  <a:srgbClr val="000000"/>
                </a:solidFill>
              </a:rPr>
              <a:t>/</a:t>
            </a:r>
            <a:r>
              <a:rPr lang="en-US" dirty="0" err="1">
                <a:solidFill>
                  <a:srgbClr val="000000"/>
                </a:solidFill>
              </a:rPr>
              <a:t>USozone</a:t>
            </a:r>
            <a:r>
              <a:rPr lang="en-US" dirty="0">
                <a:solidFill>
                  <a:srgbClr val="000000"/>
                </a:solidFill>
              </a:rPr>
              <a:t>/</a:t>
            </a:r>
          </a:p>
        </p:txBody>
      </p:sp>
    </p:spTree>
    <p:extLst>
      <p:ext uri="{BB962C8B-B14F-4D97-AF65-F5344CB8AC3E}">
        <p14:creationId xmlns:p14="http://schemas.microsoft.com/office/powerpoint/2010/main" val="648601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1.9_CrISozoneD_traj_48hr_2014111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35163" y="1882775"/>
            <a:ext cx="5270500" cy="3952875"/>
          </a:xfrm>
        </p:spPr>
      </p:pic>
    </p:spTree>
    <p:extLst>
      <p:ext uri="{BB962C8B-B14F-4D97-AF65-F5344CB8AC3E}">
        <p14:creationId xmlns:p14="http://schemas.microsoft.com/office/powerpoint/2010/main" val="38429800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47638" y="369102"/>
            <a:ext cx="8878887" cy="692150"/>
          </a:xfrm>
        </p:spPr>
        <p:txBody>
          <a:bodyPr/>
          <a:lstStyle/>
          <a:p>
            <a:pPr indent="-457200">
              <a:spcBef>
                <a:spcPts val="1200"/>
              </a:spcBef>
            </a:pPr>
            <a:r>
              <a:rPr lang="en-US" sz="4000" dirty="0" smtClean="0">
                <a:latin typeface="Calibri" charset="0"/>
                <a:ea typeface="ＭＳ Ｐゴシック" charset="0"/>
                <a:cs typeface="ＭＳ Ｐゴシック" charset="0"/>
              </a:rPr>
              <a:t>VIIRS </a:t>
            </a:r>
            <a:r>
              <a:rPr lang="en-US" sz="4000" dirty="0">
                <a:latin typeface="Calibri" charset="0"/>
                <a:ea typeface="ＭＳ Ｐゴシック" charset="0"/>
                <a:cs typeface="ＭＳ Ｐゴシック" charset="0"/>
              </a:rPr>
              <a:t>SDR Projected </a:t>
            </a:r>
            <a:r>
              <a:rPr lang="en-US" sz="4000" dirty="0" smtClean="0">
                <a:latin typeface="Calibri" charset="0"/>
                <a:ea typeface="ＭＳ Ｐゴシック" charset="0"/>
                <a:cs typeface="ＭＳ Ｐゴシック" charset="0"/>
              </a:rPr>
              <a:t/>
            </a:r>
            <a:br>
              <a:rPr lang="en-US" sz="4000" dirty="0" smtClean="0">
                <a:latin typeface="Calibri" charset="0"/>
                <a:ea typeface="ＭＳ Ｐゴシック" charset="0"/>
                <a:cs typeface="ＭＳ Ｐゴシック" charset="0"/>
              </a:rPr>
            </a:br>
            <a:r>
              <a:rPr lang="en-US" sz="4000" dirty="0" smtClean="0">
                <a:latin typeface="Calibri" charset="0"/>
                <a:ea typeface="ＭＳ Ｐゴシック" charset="0"/>
                <a:cs typeface="ＭＳ Ｐゴシック" charset="0"/>
              </a:rPr>
              <a:t>Imagery (Polar2Grid)</a:t>
            </a:r>
            <a:endParaRPr lang="en-US" sz="4000" dirty="0">
              <a:latin typeface="Calibri" charset="0"/>
              <a:ea typeface="ＭＳ Ｐゴシック" charset="0"/>
              <a:cs typeface="ＭＳ Ｐゴシック" charset="0"/>
            </a:endParaRPr>
          </a:p>
        </p:txBody>
      </p:sp>
      <p:sp>
        <p:nvSpPr>
          <p:cNvPr id="25602" name="Content Placeholder 2"/>
          <p:cNvSpPr>
            <a:spLocks noGrp="1"/>
          </p:cNvSpPr>
          <p:nvPr>
            <p:ph idx="1"/>
          </p:nvPr>
        </p:nvSpPr>
        <p:spPr>
          <a:xfrm>
            <a:off x="779462" y="1511463"/>
            <a:ext cx="7581901" cy="5069697"/>
          </a:xfrm>
        </p:spPr>
        <p:txBody>
          <a:bodyPr>
            <a:normAutofit fontScale="92500" lnSpcReduction="20000"/>
          </a:bodyPr>
          <a:lstStyle/>
          <a:p>
            <a:r>
              <a:rPr lang="en-US" dirty="0">
                <a:latin typeface="Calibri" charset="0"/>
                <a:ea typeface="ＭＳ Ｐゴシック" charset="0"/>
                <a:cs typeface="ＭＳ Ｐゴシック" charset="0"/>
              </a:rPr>
              <a:t>Creates VIIRS imagery on a user-defined grid and </a:t>
            </a:r>
            <a:r>
              <a:rPr lang="en-US" dirty="0" smtClean="0">
                <a:latin typeface="Calibri" charset="0"/>
                <a:ea typeface="ＭＳ Ｐゴシック" charset="0"/>
                <a:cs typeface="ＭＳ Ｐゴシック" charset="0"/>
              </a:rPr>
              <a:t>projection (can use proj4 grid definitions).</a:t>
            </a:r>
          </a:p>
          <a:p>
            <a:r>
              <a:rPr lang="en-US" dirty="0" smtClean="0">
                <a:latin typeface="Calibri" charset="0"/>
                <a:ea typeface="ＭＳ Ｐゴシック" charset="0"/>
                <a:cs typeface="ＭＳ Ｐゴシック" charset="0"/>
              </a:rPr>
              <a:t>Runs corrected reflectance as part of true color image generation;  one command execution.</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Reads multi-granule VIIRS SDRs as input (M-band, I-band, and DNB).</a:t>
            </a:r>
          </a:p>
          <a:p>
            <a:r>
              <a:rPr lang="en-US" dirty="0">
                <a:latin typeface="Calibri" charset="0"/>
                <a:ea typeface="ＭＳ Ｐゴシック" charset="0"/>
                <a:cs typeface="ＭＳ Ｐゴシック" charset="0"/>
              </a:rPr>
              <a:t>Saves images in GeoTIFF and AWIPS formats.</a:t>
            </a:r>
          </a:p>
          <a:p>
            <a:r>
              <a:rPr lang="en-US" dirty="0">
                <a:latin typeface="Calibri" charset="0"/>
                <a:ea typeface="ＭＳ Ｐゴシック" charset="0"/>
                <a:cs typeface="ＭＳ Ｐゴシック" charset="0"/>
              </a:rPr>
              <a:t>Used operationally at </a:t>
            </a:r>
            <a:r>
              <a:rPr lang="en-US" dirty="0" smtClean="0">
                <a:latin typeface="Calibri" charset="0"/>
                <a:ea typeface="ＭＳ Ｐゴシック" charset="0"/>
                <a:cs typeface="ＭＳ Ｐゴシック" charset="0"/>
              </a:rPr>
              <a:t>SSEC, GINA and Honolulu to </a:t>
            </a:r>
            <a:r>
              <a:rPr lang="en-US" dirty="0">
                <a:latin typeface="Calibri" charset="0"/>
                <a:ea typeface="ＭＳ Ｐゴシック" charset="0"/>
                <a:cs typeface="ＭＳ Ｐゴシック" charset="0"/>
              </a:rPr>
              <a:t>create products for National Weather Service Forecast Offices</a:t>
            </a:r>
            <a:r>
              <a:rPr lang="en-US" dirty="0" smtClean="0">
                <a:latin typeface="Calibri" charset="0"/>
                <a:ea typeface="ＭＳ Ｐゴシック" charset="0"/>
                <a:cs typeface="ＭＳ Ｐゴシック" charset="0"/>
              </a:rPr>
              <a:t>.</a:t>
            </a:r>
          </a:p>
          <a:p>
            <a:r>
              <a:rPr lang="en-US" dirty="0" smtClean="0">
                <a:latin typeface="Calibri" charset="0"/>
                <a:ea typeface="ＭＳ Ｐゴシック" charset="0"/>
                <a:cs typeface="ＭＳ Ｐゴシック" charset="0"/>
              </a:rPr>
              <a:t>Example distribution (full res all band VIIRS  </a:t>
            </a:r>
            <a:r>
              <a:rPr lang="en-US" dirty="0" err="1" smtClean="0">
                <a:latin typeface="Calibri" charset="0"/>
                <a:ea typeface="ＭＳ Ｐゴシック" charset="0"/>
                <a:cs typeface="ＭＳ Ｐゴシック" charset="0"/>
              </a:rPr>
              <a:t>GeoTIFFs</a:t>
            </a:r>
            <a:r>
              <a:rPr lang="en-US" dirty="0" smtClean="0">
                <a:latin typeface="Calibri" charset="0"/>
                <a:ea typeface="ＭＳ Ｐゴシック" charset="0"/>
                <a:cs typeface="ＭＳ Ｐゴシック" charset="0"/>
              </a:rPr>
              <a:t> available for each pass)</a:t>
            </a:r>
            <a:r>
              <a:rPr lang="en-US" dirty="0">
                <a:latin typeface="Calibri" charset="0"/>
                <a:ea typeface="ＭＳ Ｐゴシック" charset="0"/>
                <a:cs typeface="ＭＳ Ｐゴシック" charset="0"/>
              </a:rPr>
              <a:t>:  ftp://</a:t>
            </a:r>
            <a:r>
              <a:rPr lang="en-US" dirty="0" err="1">
                <a:latin typeface="Calibri" charset="0"/>
                <a:ea typeface="ＭＳ Ｐゴシック" charset="0"/>
                <a:cs typeface="ＭＳ Ｐゴシック" charset="0"/>
              </a:rPr>
              <a:t>ftp.ssec.wisc.edu</a:t>
            </a:r>
            <a:r>
              <a:rPr lang="en-US" dirty="0">
                <a:latin typeface="Calibri" charset="0"/>
                <a:ea typeface="ＭＳ Ｐゴシック" charset="0"/>
                <a:cs typeface="ＭＳ Ｐゴシック" charset="0"/>
              </a:rPr>
              <a:t>/pub/</a:t>
            </a:r>
            <a:r>
              <a:rPr lang="en-US" dirty="0" err="1">
                <a:latin typeface="Calibri" charset="0"/>
                <a:ea typeface="ＭＳ Ｐゴシック" charset="0"/>
                <a:cs typeface="ＭＳ Ｐゴシック" charset="0"/>
              </a:rPr>
              <a:t>eosdb</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npp</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viirs</a:t>
            </a:r>
            <a:r>
              <a:rPr lang="en-US" dirty="0">
                <a:latin typeface="Calibri" charset="0"/>
                <a:ea typeface="ＭＳ Ｐゴシック" charset="0"/>
                <a:cs typeface="ＭＳ Ｐゴシック" charset="0"/>
              </a:rPr>
              <a:t>/2014_11_17_321_1658/</a:t>
            </a:r>
            <a:r>
              <a:rPr lang="en-US" dirty="0" err="1">
                <a:latin typeface="Calibri" charset="0"/>
                <a:ea typeface="ＭＳ Ｐゴシック" charset="0"/>
                <a:cs typeface="ＭＳ Ｐゴシック" charset="0"/>
              </a:rPr>
              <a:t>geotiff</a:t>
            </a:r>
            <a:r>
              <a:rPr lang="en-US" dirty="0">
                <a:latin typeface="Calibri" charset="0"/>
                <a:ea typeface="ＭＳ Ｐゴシック" charset="0"/>
                <a:cs typeface="ＭＳ Ｐゴシック" charset="0"/>
              </a:rPr>
              <a:t>/</a:t>
            </a:r>
            <a:endParaRPr lang="en-US" dirty="0" smtClean="0">
              <a:latin typeface="Calibri" charset="0"/>
              <a:ea typeface="ＭＳ Ｐゴシック" charset="0"/>
              <a:cs typeface="ＭＳ Ｐゴシック" charset="0"/>
            </a:endParaRPr>
          </a:p>
          <a:p>
            <a:pPr lvl="1"/>
            <a:endParaRPr lang="en-US" dirty="0" smtClean="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9633148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352250" y="-209550"/>
            <a:ext cx="8229600" cy="1143000"/>
          </a:xfrm>
        </p:spPr>
        <p:txBody>
          <a:bodyPr/>
          <a:lstStyle/>
          <a:p>
            <a:r>
              <a:rPr lang="en-US" sz="2400" dirty="0">
                <a:latin typeface="Calibri" charset="0"/>
                <a:ea typeface="ＭＳ Ｐゴシック" charset="0"/>
                <a:cs typeface="ＭＳ Ｐゴシック" charset="0"/>
              </a:rPr>
              <a:t>Low Cloud/ Fog Seen by VIIRS DNB at Night</a:t>
            </a:r>
          </a:p>
        </p:txBody>
      </p:sp>
      <p:sp>
        <p:nvSpPr>
          <p:cNvPr id="26626" name="Rectangle 3"/>
          <p:cNvSpPr>
            <a:spLocks noChangeArrowheads="1"/>
          </p:cNvSpPr>
          <p:nvPr/>
        </p:nvSpPr>
        <p:spPr bwMode="auto">
          <a:xfrm>
            <a:off x="6264275" y="687388"/>
            <a:ext cx="2800350" cy="589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b="1" dirty="0"/>
              <a:t>AREA FORECAST DISCUSSION</a:t>
            </a:r>
          </a:p>
          <a:p>
            <a:r>
              <a:rPr lang="en-US" sz="1400" b="1" dirty="0"/>
              <a:t>NATIONAL WEATHER SERVICE SAN FRANCISCO BAY AREA</a:t>
            </a:r>
          </a:p>
          <a:p>
            <a:r>
              <a:rPr lang="en-US" sz="1400" b="1" dirty="0"/>
              <a:t>443 AM PDT FRI MAR 14 2014</a:t>
            </a:r>
          </a:p>
          <a:p>
            <a:endParaRPr lang="en-US" sz="1300" dirty="0"/>
          </a:p>
          <a:p>
            <a:r>
              <a:rPr lang="en-US" sz="1300" dirty="0"/>
              <a:t>.DISCUSSION...AS OF 4:10 AM PDT FRIDAY...THE DRY TAIL END OF A WEATHER SYSTEM MOVING IN TO THE PACIFIC NORTHWEST IS APPROACHING OUR DISTRICT...AND RESULTING IN ENHANCEMENT OF THE MARINE LAYER AND </a:t>
            </a:r>
            <a:r>
              <a:rPr lang="en-US" sz="1300" b="1" i="1" dirty="0">
                <a:solidFill>
                  <a:srgbClr val="FF0000"/>
                </a:solidFill>
              </a:rPr>
              <a:t>A RETURN OF THE MARINE STRATUS. LATEST GOES FOG PRODUCT IMAGERY...AND IN RATHER SPECTACULAR DETAIL JUST REC'D SUOMI VIIRS NIGHTTIME HIGH RES VISUAL IMAGE...SHOW COVERAGE ALONG MUCH OF THE COAST FROM PT REYES SOUTH TO THE VICINITY OF THE MONTEREY PENINSULA...AND A BROAD SWATH EXTENDING INLAND ACROSS SAN FRANCISCO AND THROUGH THE GOLDEN GATE TO THE EAST BAY. </a:t>
            </a:r>
            <a:r>
              <a:rPr lang="en-US" sz="1300" dirty="0"/>
              <a:t>LATEST BODEGA BAY AND FT ORD PROFILER DATA INDICATE A MARINE LAYER DEPTH OF ABOUT 1300 FT. SOME THIN HIGH CLOUDS ARE ALSO PASSING THROUGH ABOVE.</a:t>
            </a:r>
          </a:p>
        </p:txBody>
      </p:sp>
      <p:pic>
        <p:nvPicPr>
          <p:cNvPr id="26627" name="Picture 6" descr="Screen Shot 2014-03-14 at 9.39.3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250" y="886365"/>
            <a:ext cx="5803900"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54511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1"/>
          <p:cNvSpPr txBox="1">
            <a:spLocks/>
          </p:cNvSpPr>
          <p:nvPr/>
        </p:nvSpPr>
        <p:spPr>
          <a:xfrm>
            <a:off x="177800" y="686700"/>
            <a:ext cx="8791575" cy="519906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800" i="1" dirty="0" smtClean="0">
                <a:solidFill>
                  <a:srgbClr val="000000"/>
                </a:solidFill>
                <a:latin typeface="Lucida Sans" charset="0"/>
              </a:rPr>
              <a:t>Polar2grid (a beta-version with sounder processing capability) was implemented at GINA/UAF (April 2014) to convert selected DR retrieval products (i.e., 500 hPa temperature and relative humidity, cloud top pressure, cloud optical thickness, and lifted index) to gridded NetCDF-3 files for display in AWIPS.</a:t>
            </a:r>
            <a:endParaRPr lang="en-US" sz="1800" i="1" dirty="0">
              <a:solidFill>
                <a:srgbClr val="000000"/>
              </a:solidFill>
              <a:latin typeface="Lucida Sans" charset="0"/>
            </a:endParaRPr>
          </a:p>
        </p:txBody>
      </p:sp>
      <p:pic>
        <p:nvPicPr>
          <p:cNvPr id="6" name="Picture 3" descr="CrIS_AK_012914_2314_AWIPS_new.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7324" y="2211322"/>
            <a:ext cx="7686676" cy="4648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
          <p:cNvSpPr txBox="1">
            <a:spLocks noChangeArrowheads="1"/>
          </p:cNvSpPr>
          <p:nvPr/>
        </p:nvSpPr>
        <p:spPr bwMode="auto">
          <a:xfrm>
            <a:off x="0" y="3847339"/>
            <a:ext cx="1457324"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i="1" dirty="0"/>
              <a:t>AWIPS screenshot showing </a:t>
            </a:r>
            <a:r>
              <a:rPr lang="en-US" sz="1000" i="1" dirty="0" err="1"/>
              <a:t>CrIS</a:t>
            </a:r>
            <a:r>
              <a:rPr lang="en-US" sz="1000" i="1" dirty="0"/>
              <a:t> </a:t>
            </a:r>
            <a:r>
              <a:rPr lang="en-US" sz="1000" i="1" dirty="0" smtClean="0"/>
              <a:t>500 </a:t>
            </a:r>
            <a:r>
              <a:rPr lang="en-US" sz="1000" i="1" dirty="0" err="1" smtClean="0"/>
              <a:t>hPa</a:t>
            </a:r>
            <a:r>
              <a:rPr lang="en-US" sz="1000" i="1" dirty="0" smtClean="0"/>
              <a:t>  </a:t>
            </a:r>
            <a:r>
              <a:rPr lang="en-US" sz="1000" i="1" dirty="0"/>
              <a:t>relative humidity (upper left panel), </a:t>
            </a:r>
            <a:r>
              <a:rPr lang="en-US" sz="1000" i="1" dirty="0" smtClean="0"/>
              <a:t>500 </a:t>
            </a:r>
            <a:r>
              <a:rPr lang="en-US" sz="1000" i="1" dirty="0" err="1" smtClean="0"/>
              <a:t>hPa</a:t>
            </a:r>
            <a:r>
              <a:rPr lang="en-US" sz="1000" i="1" dirty="0" smtClean="0"/>
              <a:t> </a:t>
            </a:r>
            <a:r>
              <a:rPr lang="en-US" sz="1000" i="1" dirty="0"/>
              <a:t>temperature (upper right panel), cloud top pressure (lower left panel) and cloud optical thickness (lower right panel).</a:t>
            </a:r>
          </a:p>
        </p:txBody>
      </p:sp>
      <p:sp>
        <p:nvSpPr>
          <p:cNvPr id="2" name="Title 1"/>
          <p:cNvSpPr>
            <a:spLocks noGrp="1"/>
          </p:cNvSpPr>
          <p:nvPr>
            <p:ph type="title"/>
          </p:nvPr>
        </p:nvSpPr>
        <p:spPr>
          <a:xfrm>
            <a:off x="779462" y="-396244"/>
            <a:ext cx="7581901" cy="1653988"/>
          </a:xfrm>
        </p:spPr>
        <p:txBody>
          <a:bodyPr/>
          <a:lstStyle/>
          <a:p>
            <a:r>
              <a:rPr lang="en-US" dirty="0" smtClean="0"/>
              <a:t>P2G and HSRTV</a:t>
            </a:r>
            <a:endParaRPr lang="en-US" dirty="0"/>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3488391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Direct </a:t>
            </a:r>
            <a:br>
              <a:rPr lang="en-US" dirty="0"/>
            </a:br>
            <a:r>
              <a:rPr lang="en-US" dirty="0"/>
              <a:t>Broadcast Support</a:t>
            </a:r>
          </a:p>
        </p:txBody>
      </p:sp>
      <p:sp>
        <p:nvSpPr>
          <p:cNvPr id="3" name="Content Placeholder 2"/>
          <p:cNvSpPr>
            <a:spLocks noGrp="1"/>
          </p:cNvSpPr>
          <p:nvPr>
            <p:ph idx="1"/>
          </p:nvPr>
        </p:nvSpPr>
        <p:spPr>
          <a:xfrm>
            <a:off x="779462" y="1882587"/>
            <a:ext cx="7581901" cy="4880360"/>
          </a:xfrm>
        </p:spPr>
        <p:txBody>
          <a:bodyPr>
            <a:normAutofit fontScale="85000" lnSpcReduction="20000"/>
          </a:bodyPr>
          <a:lstStyle/>
          <a:p>
            <a:pPr marL="457200" indent="-457200">
              <a:buNone/>
            </a:pPr>
            <a:r>
              <a:rPr lang="en-US" sz="2800" dirty="0"/>
              <a:t>More than 25 years of experience</a:t>
            </a:r>
          </a:p>
          <a:p>
            <a:r>
              <a:rPr lang="en-US" dirty="0" smtClean="0"/>
              <a:t>ITPP </a:t>
            </a:r>
            <a:r>
              <a:rPr lang="en-US" dirty="0"/>
              <a:t>(International TOVS Processing Package) since 1985</a:t>
            </a:r>
          </a:p>
          <a:p>
            <a:r>
              <a:rPr lang="en-US" dirty="0" smtClean="0"/>
              <a:t>IAPP </a:t>
            </a:r>
            <a:r>
              <a:rPr lang="en-US" dirty="0"/>
              <a:t>(International ATOVS Processing Package) since 1998</a:t>
            </a:r>
          </a:p>
          <a:p>
            <a:pPr marL="0" indent="0">
              <a:buNone/>
            </a:pPr>
            <a:r>
              <a:rPr lang="en-US" sz="2800" dirty="0"/>
              <a:t>Acquisition of </a:t>
            </a:r>
            <a:r>
              <a:rPr lang="en-US" sz="2800" dirty="0" err="1" smtClean="0"/>
              <a:t>TeraScan</a:t>
            </a:r>
            <a:r>
              <a:rPr lang="en-US" sz="2800" dirty="0" smtClean="0"/>
              <a:t> X Band </a:t>
            </a:r>
            <a:r>
              <a:rPr lang="en-US" sz="2800" dirty="0"/>
              <a:t>4.4 m Dish in 2000</a:t>
            </a:r>
          </a:p>
          <a:p>
            <a:r>
              <a:rPr lang="en-US" dirty="0"/>
              <a:t>NASA IMAPP (International MODIS/AIRS Processing Package) since </a:t>
            </a:r>
            <a:r>
              <a:rPr lang="en-US" dirty="0" smtClean="0"/>
              <a:t>2000</a:t>
            </a:r>
          </a:p>
          <a:p>
            <a:pPr marL="0" indent="0">
              <a:buNone/>
            </a:pPr>
            <a:r>
              <a:rPr lang="en-US" sz="2800" dirty="0"/>
              <a:t>Acquisition of </a:t>
            </a:r>
            <a:r>
              <a:rPr lang="en-US" sz="2800" dirty="0" smtClean="0"/>
              <a:t>Orbital Systems X/L Band 2.4 m Dish in September 2011</a:t>
            </a:r>
            <a:endParaRPr lang="en-US" sz="2800" dirty="0"/>
          </a:p>
          <a:p>
            <a:r>
              <a:rPr lang="en-US" dirty="0"/>
              <a:t>NOAA CSPP (Community Satellite Processing Package) 2011</a:t>
            </a:r>
          </a:p>
          <a:p>
            <a:pPr marL="457200" indent="-457200">
              <a:buNone/>
            </a:pPr>
            <a:r>
              <a:rPr lang="en-US" sz="2800" dirty="0">
                <a:solidFill>
                  <a:schemeClr val="accent1"/>
                </a:solidFill>
              </a:rPr>
              <a:t>The goal is to allow DB users the capability to create their own local products for local </a:t>
            </a:r>
            <a:r>
              <a:rPr lang="en-US" sz="2800" dirty="0" smtClean="0">
                <a:solidFill>
                  <a:schemeClr val="accent1"/>
                </a:solidFill>
              </a:rPr>
              <a:t>applications</a:t>
            </a:r>
            <a:endParaRPr lang="en-US" sz="2800" dirty="0">
              <a:solidFill>
                <a:schemeClr val="accent1"/>
              </a:solidFill>
            </a:endParaRPr>
          </a:p>
          <a:p>
            <a:pPr marL="0" indent="0">
              <a:buNone/>
            </a:pPr>
            <a:endParaRPr lang="en-US" dirty="0"/>
          </a:p>
        </p:txBody>
      </p:sp>
    </p:spTree>
    <p:extLst>
      <p:ext uri="{BB962C8B-B14F-4D97-AF65-F5344CB8AC3E}">
        <p14:creationId xmlns:p14="http://schemas.microsoft.com/office/powerpoint/2010/main" val="32938277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3" descr="T_cross_022414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3224790"/>
            <a:ext cx="8588631" cy="3752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2"/>
          <p:cNvSpPr txBox="1">
            <a:spLocks/>
          </p:cNvSpPr>
          <p:nvPr/>
        </p:nvSpPr>
        <p:spPr>
          <a:xfrm>
            <a:off x="967986" y="144498"/>
            <a:ext cx="7340600" cy="9779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000" dirty="0">
              <a:latin typeface="Lucida Sans" charset="0"/>
            </a:endParaRPr>
          </a:p>
        </p:txBody>
      </p:sp>
      <p:sp>
        <p:nvSpPr>
          <p:cNvPr id="2" name="Rectangle 1"/>
          <p:cNvSpPr/>
          <p:nvPr/>
        </p:nvSpPr>
        <p:spPr>
          <a:xfrm>
            <a:off x="474782" y="774137"/>
            <a:ext cx="8237417" cy="2031325"/>
          </a:xfrm>
          <a:prstGeom prst="rect">
            <a:avLst/>
          </a:prstGeom>
        </p:spPr>
        <p:txBody>
          <a:bodyPr wrap="square">
            <a:spAutoFit/>
          </a:bodyPr>
          <a:lstStyle/>
          <a:p>
            <a:r>
              <a:rPr lang="en-US" i="1" dirty="0" smtClean="0">
                <a:solidFill>
                  <a:srgbClr val="000000"/>
                </a:solidFill>
                <a:latin typeface="Lucida Sans"/>
                <a:cs typeface="Lucida Sans"/>
              </a:rPr>
              <a:t>A new real-time application has been identified: ‘Detection of Cold Air Aloft over the Arctic’, an important NWS aviation safety product. </a:t>
            </a:r>
            <a:r>
              <a:rPr lang="en-US" i="1" dirty="0">
                <a:latin typeface="Lucida Sans"/>
                <a:cs typeface="Lucida Sans"/>
              </a:rPr>
              <a:t>We've since demonstrated the quality of hyperspectral soundings specifically for such an </a:t>
            </a:r>
            <a:r>
              <a:rPr lang="en-US" i="1" dirty="0" smtClean="0">
                <a:latin typeface="Lucida Sans"/>
                <a:cs typeface="Lucida Sans"/>
              </a:rPr>
              <a:t>application. </a:t>
            </a:r>
            <a:r>
              <a:rPr lang="en-US" b="1" i="1" dirty="0" smtClean="0">
                <a:solidFill>
                  <a:srgbClr val="000000"/>
                </a:solidFill>
                <a:latin typeface="Lucida Sans"/>
                <a:cs typeface="Lucida Sans"/>
              </a:rPr>
              <a:t>Eric Stevens </a:t>
            </a:r>
            <a:r>
              <a:rPr lang="en-US" i="1" dirty="0" smtClean="0">
                <a:solidFill>
                  <a:srgbClr val="000000"/>
                </a:solidFill>
                <a:latin typeface="Lucida Sans"/>
                <a:cs typeface="Lucida Sans"/>
              </a:rPr>
              <a:t>at GINA/UAF is currently working with </a:t>
            </a:r>
            <a:r>
              <a:rPr lang="en-US" b="1" i="1" dirty="0">
                <a:solidFill>
                  <a:srgbClr val="000000"/>
                </a:solidFill>
                <a:latin typeface="Lucida Sans"/>
                <a:cs typeface="Lucida Sans"/>
              </a:rPr>
              <a:t>K</a:t>
            </a:r>
            <a:r>
              <a:rPr lang="en-US" b="1" i="1" dirty="0" smtClean="0">
                <a:solidFill>
                  <a:srgbClr val="000000"/>
                </a:solidFill>
                <a:latin typeface="Lucida Sans"/>
                <a:cs typeface="Lucida Sans"/>
              </a:rPr>
              <a:t>ristine Nelson </a:t>
            </a:r>
            <a:r>
              <a:rPr lang="en-US" i="1" dirty="0" smtClean="0">
                <a:solidFill>
                  <a:srgbClr val="000000"/>
                </a:solidFill>
                <a:latin typeface="Lucida Sans"/>
                <a:cs typeface="Lucida Sans"/>
              </a:rPr>
              <a:t>at CWSU, Anchorage in exploring options (e.g. internet-ready graphics) on how to best display the 3-D temperature fields in an operational forecasting system</a:t>
            </a:r>
            <a:endParaRPr lang="en-US" i="1" dirty="0">
              <a:solidFill>
                <a:srgbClr val="000000"/>
              </a:solidFill>
              <a:latin typeface="Lucida Sans" charset="0"/>
            </a:endParaRPr>
          </a:p>
        </p:txBody>
      </p:sp>
      <p:grpSp>
        <p:nvGrpSpPr>
          <p:cNvPr id="4" name="Group 3"/>
          <p:cNvGrpSpPr/>
          <p:nvPr/>
        </p:nvGrpSpPr>
        <p:grpSpPr>
          <a:xfrm>
            <a:off x="8584805" y="3641145"/>
            <a:ext cx="381187" cy="2902961"/>
            <a:chOff x="8560150" y="2700721"/>
            <a:chExt cx="373713" cy="2846040"/>
          </a:xfrm>
        </p:grpSpPr>
        <p:cxnSp>
          <p:nvCxnSpPr>
            <p:cNvPr id="7" name="Straight Connector 6"/>
            <p:cNvCxnSpPr/>
            <p:nvPr/>
          </p:nvCxnSpPr>
          <p:spPr>
            <a:xfrm>
              <a:off x="8610309" y="2822601"/>
              <a:ext cx="0" cy="262524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561969" y="2700721"/>
              <a:ext cx="371894" cy="243759"/>
            </a:xfrm>
            <a:prstGeom prst="rect">
              <a:avLst/>
            </a:prstGeom>
            <a:noFill/>
          </p:spPr>
          <p:txBody>
            <a:bodyPr wrap="none" rtlCol="0">
              <a:spAutoFit/>
            </a:bodyPr>
            <a:lstStyle/>
            <a:p>
              <a:r>
                <a:rPr lang="en-US" sz="1000" dirty="0" smtClean="0"/>
                <a:t>-</a:t>
              </a:r>
              <a:r>
                <a:rPr lang="en-US" sz="800" dirty="0" smtClean="0"/>
                <a:t>43°C</a:t>
              </a:r>
              <a:endParaRPr lang="en-US" sz="800" dirty="0"/>
            </a:p>
          </p:txBody>
        </p:sp>
        <p:sp>
          <p:nvSpPr>
            <p:cNvPr id="12" name="TextBox 11"/>
            <p:cNvSpPr txBox="1"/>
            <p:nvPr/>
          </p:nvSpPr>
          <p:spPr>
            <a:xfrm>
              <a:off x="8561969" y="3216214"/>
              <a:ext cx="371894" cy="243759"/>
            </a:xfrm>
            <a:prstGeom prst="rect">
              <a:avLst/>
            </a:prstGeom>
            <a:noFill/>
          </p:spPr>
          <p:txBody>
            <a:bodyPr wrap="none" rtlCol="0">
              <a:spAutoFit/>
            </a:bodyPr>
            <a:lstStyle/>
            <a:p>
              <a:r>
                <a:rPr lang="en-US" sz="1000" dirty="0" smtClean="0"/>
                <a:t>-</a:t>
              </a:r>
              <a:r>
                <a:rPr lang="en-US" sz="800" dirty="0" smtClean="0"/>
                <a:t>48°C</a:t>
              </a:r>
              <a:endParaRPr lang="en-US" sz="800" dirty="0"/>
            </a:p>
          </p:txBody>
        </p:sp>
        <p:sp>
          <p:nvSpPr>
            <p:cNvPr id="13" name="TextBox 12"/>
            <p:cNvSpPr txBox="1"/>
            <p:nvPr/>
          </p:nvSpPr>
          <p:spPr>
            <a:xfrm>
              <a:off x="8561969" y="3744280"/>
              <a:ext cx="371894" cy="243759"/>
            </a:xfrm>
            <a:prstGeom prst="rect">
              <a:avLst/>
            </a:prstGeom>
            <a:noFill/>
          </p:spPr>
          <p:txBody>
            <a:bodyPr wrap="none" rtlCol="0">
              <a:spAutoFit/>
            </a:bodyPr>
            <a:lstStyle/>
            <a:p>
              <a:r>
                <a:rPr lang="en-US" sz="1000" dirty="0" smtClean="0"/>
                <a:t>-</a:t>
              </a:r>
              <a:r>
                <a:rPr lang="en-US" sz="800" dirty="0"/>
                <a:t>5</a:t>
              </a:r>
              <a:r>
                <a:rPr lang="en-US" sz="800" dirty="0" smtClean="0"/>
                <a:t>3°C</a:t>
              </a:r>
              <a:endParaRPr lang="en-US" sz="800" dirty="0"/>
            </a:p>
          </p:txBody>
        </p:sp>
        <p:sp>
          <p:nvSpPr>
            <p:cNvPr id="14" name="TextBox 13"/>
            <p:cNvSpPr txBox="1"/>
            <p:nvPr/>
          </p:nvSpPr>
          <p:spPr>
            <a:xfrm>
              <a:off x="8561969" y="4271010"/>
              <a:ext cx="371894" cy="243759"/>
            </a:xfrm>
            <a:prstGeom prst="rect">
              <a:avLst/>
            </a:prstGeom>
            <a:noFill/>
          </p:spPr>
          <p:txBody>
            <a:bodyPr wrap="none" rtlCol="0">
              <a:spAutoFit/>
            </a:bodyPr>
            <a:lstStyle/>
            <a:p>
              <a:r>
                <a:rPr lang="en-US" sz="1000" dirty="0" smtClean="0"/>
                <a:t>-</a:t>
              </a:r>
              <a:r>
                <a:rPr lang="en-US" sz="800" dirty="0" smtClean="0"/>
                <a:t>58°C</a:t>
              </a:r>
              <a:endParaRPr lang="en-US" sz="800" dirty="0"/>
            </a:p>
          </p:txBody>
        </p:sp>
        <p:sp>
          <p:nvSpPr>
            <p:cNvPr id="15" name="TextBox 14"/>
            <p:cNvSpPr txBox="1"/>
            <p:nvPr/>
          </p:nvSpPr>
          <p:spPr>
            <a:xfrm>
              <a:off x="8560150" y="5303002"/>
              <a:ext cx="371894" cy="243759"/>
            </a:xfrm>
            <a:prstGeom prst="rect">
              <a:avLst/>
            </a:prstGeom>
            <a:noFill/>
          </p:spPr>
          <p:txBody>
            <a:bodyPr wrap="none" rtlCol="0">
              <a:spAutoFit/>
            </a:bodyPr>
            <a:lstStyle/>
            <a:p>
              <a:r>
                <a:rPr lang="en-US" sz="1000" dirty="0" smtClean="0"/>
                <a:t>-</a:t>
              </a:r>
              <a:r>
                <a:rPr lang="en-US" sz="800" dirty="0" smtClean="0"/>
                <a:t>68°C</a:t>
              </a:r>
              <a:endParaRPr lang="en-US" sz="800" dirty="0"/>
            </a:p>
          </p:txBody>
        </p:sp>
        <p:sp>
          <p:nvSpPr>
            <p:cNvPr id="16" name="TextBox 15"/>
            <p:cNvSpPr txBox="1"/>
            <p:nvPr/>
          </p:nvSpPr>
          <p:spPr>
            <a:xfrm>
              <a:off x="8561969" y="4796059"/>
              <a:ext cx="371894" cy="243759"/>
            </a:xfrm>
            <a:prstGeom prst="rect">
              <a:avLst/>
            </a:prstGeom>
            <a:noFill/>
          </p:spPr>
          <p:txBody>
            <a:bodyPr wrap="none" rtlCol="0">
              <a:spAutoFit/>
            </a:bodyPr>
            <a:lstStyle/>
            <a:p>
              <a:r>
                <a:rPr lang="en-US" sz="1000" dirty="0" smtClean="0"/>
                <a:t>-</a:t>
              </a:r>
              <a:r>
                <a:rPr lang="en-US" sz="800" dirty="0" smtClean="0"/>
                <a:t>63°C</a:t>
              </a:r>
              <a:endParaRPr lang="en-US" sz="800" dirty="0"/>
            </a:p>
          </p:txBody>
        </p:sp>
      </p:grpSp>
      <p:sp>
        <p:nvSpPr>
          <p:cNvPr id="3" name="TextBox 2"/>
          <p:cNvSpPr txBox="1"/>
          <p:nvPr/>
        </p:nvSpPr>
        <p:spPr>
          <a:xfrm>
            <a:off x="702706" y="2798000"/>
            <a:ext cx="7665530" cy="369332"/>
          </a:xfrm>
          <a:prstGeom prst="rect">
            <a:avLst/>
          </a:prstGeom>
          <a:noFill/>
        </p:spPr>
        <p:txBody>
          <a:bodyPr wrap="none" rtlCol="0">
            <a:spAutoFit/>
          </a:bodyPr>
          <a:lstStyle/>
          <a:p>
            <a:r>
              <a:rPr lang="en-US" b="1" u="sng" dirty="0" smtClean="0"/>
              <a:t>Demonstration that Dual-Regression retrievals are able to detect cold-air aloft </a:t>
            </a:r>
            <a:endParaRPr lang="en-US" b="1" u="sng" dirty="0"/>
          </a:p>
        </p:txBody>
      </p:sp>
      <p:sp>
        <p:nvSpPr>
          <p:cNvPr id="5" name="Title 4"/>
          <p:cNvSpPr>
            <a:spLocks noGrp="1"/>
          </p:cNvSpPr>
          <p:nvPr>
            <p:ph type="title"/>
          </p:nvPr>
        </p:nvSpPr>
        <p:spPr>
          <a:xfrm>
            <a:off x="779462" y="-491413"/>
            <a:ext cx="7581901" cy="1653988"/>
          </a:xfrm>
        </p:spPr>
        <p:txBody>
          <a:bodyPr/>
          <a:lstStyle/>
          <a:p>
            <a:r>
              <a:rPr lang="en-US" dirty="0" smtClean="0"/>
              <a:t>P2G and HSRTV</a:t>
            </a:r>
            <a:endParaRPr lang="en-US" dirty="0"/>
          </a:p>
        </p:txBody>
      </p:sp>
    </p:spTree>
    <p:extLst>
      <p:ext uri="{BB962C8B-B14F-4D97-AF65-F5344CB8AC3E}">
        <p14:creationId xmlns:p14="http://schemas.microsoft.com/office/powerpoint/2010/main" val="407367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375239"/>
            <a:ext cx="7581901" cy="1653988"/>
          </a:xfrm>
        </p:spPr>
        <p:txBody>
          <a:bodyPr/>
          <a:lstStyle/>
          <a:p>
            <a:r>
              <a:rPr lang="en-US" sz="4000" dirty="0" smtClean="0"/>
              <a:t>S-NPP </a:t>
            </a:r>
            <a:r>
              <a:rPr lang="en-US" sz="4000" dirty="0" err="1" smtClean="0"/>
              <a:t>Realtime</a:t>
            </a:r>
            <a:r>
              <a:rPr lang="en-US" sz="4000" dirty="0" smtClean="0"/>
              <a:t> Data in </a:t>
            </a:r>
            <a:br>
              <a:rPr lang="en-US" sz="4000" dirty="0" smtClean="0"/>
            </a:br>
            <a:r>
              <a:rPr lang="en-US" sz="4000" dirty="0" smtClean="0"/>
              <a:t>Web Map Service</a:t>
            </a:r>
            <a:endParaRPr lang="en-US" sz="4000" dirty="0"/>
          </a:p>
        </p:txBody>
      </p:sp>
      <p:pic>
        <p:nvPicPr>
          <p:cNvPr id="3" name="Picture 2" descr="Screen Shot 2014-11-17 at 5.57.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3160"/>
            <a:ext cx="9144000" cy="5480482"/>
          </a:xfrm>
          <a:prstGeom prst="rect">
            <a:avLst/>
          </a:prstGeom>
        </p:spPr>
      </p:pic>
    </p:spTree>
    <p:extLst>
      <p:ext uri="{BB962C8B-B14F-4D97-AF65-F5344CB8AC3E}">
        <p14:creationId xmlns:p14="http://schemas.microsoft.com/office/powerpoint/2010/main" val="2485704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4-11-17 at 6.03.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5155"/>
            <a:ext cx="9144000" cy="5486400"/>
          </a:xfrm>
          <a:prstGeom prst="rect">
            <a:avLst/>
          </a:prstGeom>
        </p:spPr>
      </p:pic>
      <p:sp>
        <p:nvSpPr>
          <p:cNvPr id="4" name="Title 1"/>
          <p:cNvSpPr txBox="1">
            <a:spLocks/>
          </p:cNvSpPr>
          <p:nvPr/>
        </p:nvSpPr>
        <p:spPr>
          <a:xfrm>
            <a:off x="779462" y="-375239"/>
            <a:ext cx="7581901" cy="16539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z="4000" smtClean="0"/>
              <a:t>S-NPP Realtime Data in </a:t>
            </a:r>
            <a:br>
              <a:rPr lang="en-US" sz="4000" smtClean="0"/>
            </a:br>
            <a:r>
              <a:rPr lang="en-US" sz="4000" smtClean="0"/>
              <a:t>Web Map Service</a:t>
            </a:r>
            <a:endParaRPr lang="en-US" sz="4000" dirty="0"/>
          </a:p>
        </p:txBody>
      </p:sp>
    </p:spTree>
    <p:extLst>
      <p:ext uri="{BB962C8B-B14F-4D97-AF65-F5344CB8AC3E}">
        <p14:creationId xmlns:p14="http://schemas.microsoft.com/office/powerpoint/2010/main" val="29325186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4-11-17 at 6.04.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0747"/>
            <a:ext cx="9144000" cy="5514864"/>
          </a:xfrm>
          <a:prstGeom prst="rect">
            <a:avLst/>
          </a:prstGeom>
        </p:spPr>
      </p:pic>
      <p:sp>
        <p:nvSpPr>
          <p:cNvPr id="4" name="Title 1"/>
          <p:cNvSpPr txBox="1">
            <a:spLocks/>
          </p:cNvSpPr>
          <p:nvPr/>
        </p:nvSpPr>
        <p:spPr>
          <a:xfrm>
            <a:off x="779462" y="-375239"/>
            <a:ext cx="7581901" cy="16539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z="4000" smtClean="0"/>
              <a:t>S-NPP Realtime Data in </a:t>
            </a:r>
            <a:br>
              <a:rPr lang="en-US" sz="4000" smtClean="0"/>
            </a:br>
            <a:r>
              <a:rPr lang="en-US" sz="4000" smtClean="0"/>
              <a:t>Web Map Service</a:t>
            </a:r>
            <a:endParaRPr lang="en-US" sz="4000" dirty="0"/>
          </a:p>
        </p:txBody>
      </p:sp>
    </p:spTree>
    <p:extLst>
      <p:ext uri="{BB962C8B-B14F-4D97-AF65-F5344CB8AC3E}">
        <p14:creationId xmlns:p14="http://schemas.microsoft.com/office/powerpoint/2010/main" val="9426003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147638" y="274638"/>
            <a:ext cx="8878887" cy="692150"/>
          </a:xfrm>
        </p:spPr>
        <p:txBody>
          <a:bodyPr/>
          <a:lstStyle/>
          <a:p>
            <a:pPr indent="-457200">
              <a:spcBef>
                <a:spcPts val="1200"/>
              </a:spcBef>
            </a:pPr>
            <a:r>
              <a:rPr lang="en-US" sz="4000" dirty="0" smtClean="0">
                <a:latin typeface="Calibri" charset="0"/>
                <a:ea typeface="ＭＳ Ｐゴシック" charset="0"/>
                <a:cs typeface="ＭＳ Ｐゴシック" charset="0"/>
              </a:rPr>
              <a:t>Microwave </a:t>
            </a:r>
            <a:r>
              <a:rPr lang="en-US" sz="4000" dirty="0">
                <a:latin typeface="Calibri" charset="0"/>
                <a:ea typeface="ＭＳ Ｐゴシック" charset="0"/>
                <a:cs typeface="ＭＳ Ｐゴシック" charset="0"/>
              </a:rPr>
              <a:t>Integrated </a:t>
            </a:r>
            <a:r>
              <a:rPr lang="en-US" sz="4000" dirty="0" smtClean="0">
                <a:latin typeface="Calibri" charset="0"/>
                <a:ea typeface="ＭＳ Ｐゴシック" charset="0"/>
                <a:cs typeface="ＭＳ Ｐゴシック" charset="0"/>
              </a:rPr>
              <a:t/>
            </a:r>
            <a:br>
              <a:rPr lang="en-US" sz="4000" dirty="0" smtClean="0">
                <a:latin typeface="Calibri" charset="0"/>
                <a:ea typeface="ＭＳ Ｐゴシック" charset="0"/>
                <a:cs typeface="ＭＳ Ｐゴシック" charset="0"/>
              </a:rPr>
            </a:br>
            <a:r>
              <a:rPr lang="en-US" sz="4000" dirty="0" smtClean="0">
                <a:latin typeface="Calibri" charset="0"/>
                <a:ea typeface="ＭＳ Ｐゴシック" charset="0"/>
                <a:cs typeface="ＭＳ Ｐゴシック" charset="0"/>
              </a:rPr>
              <a:t>Retrieval </a:t>
            </a:r>
            <a:r>
              <a:rPr lang="en-US" sz="4000" dirty="0">
                <a:latin typeface="Calibri" charset="0"/>
                <a:ea typeface="ＭＳ Ｐゴシック" charset="0"/>
                <a:cs typeface="ＭＳ Ｐゴシック" charset="0"/>
              </a:rPr>
              <a:t>System</a:t>
            </a:r>
          </a:p>
        </p:txBody>
      </p:sp>
      <p:sp>
        <p:nvSpPr>
          <p:cNvPr id="27650" name="Content Placeholder 2"/>
          <p:cNvSpPr>
            <a:spLocks noGrp="1"/>
          </p:cNvSpPr>
          <p:nvPr>
            <p:ph idx="1"/>
          </p:nvPr>
        </p:nvSpPr>
        <p:spPr>
          <a:xfrm>
            <a:off x="779462" y="1494225"/>
            <a:ext cx="7581901" cy="5097432"/>
          </a:xfrm>
        </p:spPr>
        <p:txBody>
          <a:bodyPr>
            <a:normAutofit fontScale="92500"/>
          </a:bodyPr>
          <a:lstStyle/>
          <a:p>
            <a:r>
              <a:rPr lang="en-US" dirty="0">
                <a:latin typeface="Calibri" charset="0"/>
                <a:ea typeface="ＭＳ Ｐゴシック" charset="0"/>
                <a:cs typeface="ＭＳ Ｐゴシック" charset="0"/>
              </a:rPr>
              <a:t>Retrieves atmospheric profile and surface parameters from ATMS, AMSU-A, and MHS sensor SDR and Level 1B data.</a:t>
            </a:r>
          </a:p>
          <a:p>
            <a:r>
              <a:rPr lang="en-US" dirty="0">
                <a:latin typeface="Calibri" charset="0"/>
                <a:ea typeface="ＭＳ Ｐゴシック" charset="0"/>
                <a:cs typeface="ＭＳ Ｐゴシック" charset="0"/>
              </a:rPr>
              <a:t>Development is led by Sid Boukabara at the NOAA NESDIS Center for Satellite Applications and Research (STAR). </a:t>
            </a:r>
          </a:p>
          <a:p>
            <a:r>
              <a:rPr lang="en-US" dirty="0">
                <a:latin typeface="Calibri" charset="0"/>
                <a:ea typeface="ＭＳ Ｐゴシック" charset="0"/>
                <a:cs typeface="ＭＳ Ｐゴシック" charset="0"/>
              </a:rPr>
              <a:t>Supports ATMS SDR from CSPP or CLASS, and </a:t>
            </a:r>
            <a:r>
              <a:rPr lang="en-US" dirty="0" err="1" smtClean="0">
                <a:latin typeface="Calibri" charset="0"/>
                <a:ea typeface="ＭＳ Ｐゴシック" charset="0"/>
                <a:cs typeface="ＭＳ Ｐゴシック" charset="0"/>
              </a:rPr>
              <a:t>MetOP</a:t>
            </a:r>
            <a:r>
              <a:rPr lang="en-US" dirty="0" smtClean="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NOAA AMSU-A and MHS from AAPP v7</a:t>
            </a:r>
            <a:r>
              <a:rPr lang="en-US" dirty="0" smtClean="0">
                <a:latin typeface="Calibri" charset="0"/>
                <a:ea typeface="ＭＳ Ｐゴシック" charset="0"/>
                <a:cs typeface="ＭＳ Ｐゴシック" charset="0"/>
              </a:rPr>
              <a:t>.</a:t>
            </a:r>
          </a:p>
          <a:p>
            <a:r>
              <a:rPr lang="en-US" dirty="0" smtClean="0">
                <a:latin typeface="Calibri" charset="0"/>
                <a:ea typeface="ＭＳ Ｐゴシック" charset="0"/>
                <a:cs typeface="ＭＳ Ｐゴシック" charset="0"/>
              </a:rPr>
              <a:t>Working with Honolulu NWS to provide MIRS products to forecasters.</a:t>
            </a:r>
          </a:p>
          <a:p>
            <a:r>
              <a:rPr lang="en-US" dirty="0" smtClean="0">
                <a:latin typeface="Calibri" charset="0"/>
                <a:ea typeface="ＭＳ Ｐゴシック" charset="0"/>
                <a:cs typeface="ＭＳ Ｐゴシック" charset="0"/>
              </a:rPr>
              <a:t>Example distribution:  </a:t>
            </a:r>
            <a:r>
              <a:rPr lang="en-US" dirty="0">
                <a:latin typeface="Calibri" charset="0"/>
                <a:ea typeface="ＭＳ Ｐゴシック" charset="0"/>
                <a:cs typeface="ＭＳ Ｐゴシック" charset="0"/>
              </a:rPr>
              <a:t>ftp://</a:t>
            </a:r>
            <a:r>
              <a:rPr lang="en-US" dirty="0" err="1">
                <a:latin typeface="Calibri" charset="0"/>
                <a:ea typeface="ＭＳ Ｐゴシック" charset="0"/>
                <a:cs typeface="ＭＳ Ｐゴシック" charset="0"/>
              </a:rPr>
              <a:t>ftp.ssec.wisc.edu</a:t>
            </a:r>
            <a:r>
              <a:rPr lang="en-US" dirty="0">
                <a:latin typeface="Calibri" charset="0"/>
                <a:ea typeface="ＭＳ Ｐゴシック" charset="0"/>
                <a:cs typeface="ＭＳ Ｐゴシック" charset="0"/>
              </a:rPr>
              <a:t>/pub/</a:t>
            </a:r>
            <a:r>
              <a:rPr lang="en-US" dirty="0" err="1">
                <a:latin typeface="Calibri" charset="0"/>
                <a:ea typeface="ＭＳ Ｐゴシック" charset="0"/>
                <a:cs typeface="ＭＳ Ｐゴシック" charset="0"/>
              </a:rPr>
              <a:t>eosdb</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npp</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atms</a:t>
            </a:r>
            <a:r>
              <a:rPr lang="en-US" dirty="0">
                <a:latin typeface="Calibri" charset="0"/>
                <a:ea typeface="ＭＳ Ｐゴシック" charset="0"/>
                <a:cs typeface="ＭＳ Ｐゴシック" charset="0"/>
              </a:rPr>
              <a:t>/2014_11_17_321_2018/</a:t>
            </a:r>
            <a:r>
              <a:rPr lang="en-US" dirty="0" err="1">
                <a:latin typeface="Calibri" charset="0"/>
                <a:ea typeface="ＭＳ Ｐゴシック" charset="0"/>
                <a:cs typeface="ＭＳ Ｐゴシック" charset="0"/>
              </a:rPr>
              <a:t>edr</a:t>
            </a:r>
            <a:r>
              <a:rPr lang="en-US" dirty="0">
                <a:latin typeface="Calibri" charset="0"/>
                <a:ea typeface="ＭＳ Ｐゴシック" charset="0"/>
                <a:cs typeface="ＭＳ Ｐゴシック" charset="0"/>
              </a:rPr>
              <a:t>/</a:t>
            </a:r>
          </a:p>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0703021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779462" y="-511687"/>
            <a:ext cx="7581901" cy="1653988"/>
          </a:xfrm>
        </p:spPr>
        <p:txBody>
          <a:bodyPr/>
          <a:lstStyle/>
          <a:p>
            <a:r>
              <a:rPr lang="en-US" dirty="0">
                <a:latin typeface="Calibri" charset="0"/>
                <a:ea typeface="ＭＳ Ｐゴシック" charset="0"/>
                <a:cs typeface="ＭＳ Ｐゴシック" charset="0"/>
              </a:rPr>
              <a:t>MIRS Product List</a:t>
            </a:r>
          </a:p>
        </p:txBody>
      </p:sp>
      <p:sp>
        <p:nvSpPr>
          <p:cNvPr id="3" name="Content Placeholder 2"/>
          <p:cNvSpPr>
            <a:spLocks noGrp="1"/>
          </p:cNvSpPr>
          <p:nvPr>
            <p:ph idx="1"/>
          </p:nvPr>
        </p:nvSpPr>
        <p:spPr>
          <a:xfrm>
            <a:off x="367334" y="875262"/>
            <a:ext cx="8392933" cy="6129682"/>
          </a:xfrm>
          <a:extLst/>
        </p:spPr>
        <p:txBody>
          <a:bodyPr numCol="2" spcCol="274320">
            <a:noAutofit/>
          </a:bodyPr>
          <a:lstStyle/>
          <a:p>
            <a:pPr marL="0" indent="0">
              <a:spcBef>
                <a:spcPts val="800"/>
              </a:spcBef>
              <a:buFont typeface="Arial" charset="0"/>
              <a:buNone/>
              <a:defRPr/>
            </a:pPr>
            <a:r>
              <a:rPr lang="en-US" sz="1600" b="1" dirty="0"/>
              <a:t>Official Validated </a:t>
            </a:r>
            <a:r>
              <a:rPr lang="en-US" sz="1600" b="1" dirty="0" smtClean="0"/>
              <a:t>Products:</a:t>
            </a:r>
            <a:endParaRPr lang="en-US" sz="1600" b="1" dirty="0"/>
          </a:p>
          <a:p>
            <a:pPr marL="403225" lvl="1" indent="0">
              <a:spcBef>
                <a:spcPts val="800"/>
              </a:spcBef>
              <a:buFont typeface="Arial" charset="0"/>
              <a:buNone/>
              <a:defRPr/>
            </a:pPr>
            <a:r>
              <a:rPr lang="en-US" sz="1600" dirty="0" smtClean="0"/>
              <a:t>Temperature </a:t>
            </a:r>
            <a:r>
              <a:rPr lang="en-US" sz="1600" dirty="0"/>
              <a:t>profile over open water ocean</a:t>
            </a:r>
          </a:p>
          <a:p>
            <a:pPr marL="403225" lvl="1" indent="0">
              <a:spcBef>
                <a:spcPts val="800"/>
              </a:spcBef>
              <a:buFont typeface="Arial" charset="0"/>
              <a:buNone/>
              <a:defRPr/>
            </a:pPr>
            <a:r>
              <a:rPr lang="en-US" sz="1600" dirty="0" smtClean="0"/>
              <a:t>Humidity </a:t>
            </a:r>
            <a:r>
              <a:rPr lang="en-US" sz="1600" dirty="0"/>
              <a:t>profile over open water ocean</a:t>
            </a:r>
          </a:p>
          <a:p>
            <a:pPr marL="403225" lvl="1" indent="0">
              <a:spcBef>
                <a:spcPts val="800"/>
              </a:spcBef>
              <a:buFont typeface="Arial" charset="0"/>
              <a:buNone/>
              <a:defRPr/>
            </a:pPr>
            <a:r>
              <a:rPr lang="en-US" sz="1600" dirty="0" smtClean="0"/>
              <a:t>Humidity </a:t>
            </a:r>
            <a:r>
              <a:rPr lang="en-US" sz="1600" dirty="0"/>
              <a:t>Profile over non-coastal Land</a:t>
            </a:r>
          </a:p>
          <a:p>
            <a:pPr marL="403225" lvl="1" indent="0">
              <a:spcBef>
                <a:spcPts val="800"/>
              </a:spcBef>
              <a:buFont typeface="Arial" charset="0"/>
              <a:buNone/>
              <a:defRPr/>
            </a:pPr>
            <a:r>
              <a:rPr lang="en-US" sz="1600" dirty="0" smtClean="0"/>
              <a:t>Total </a:t>
            </a:r>
            <a:r>
              <a:rPr lang="en-US" sz="1600" dirty="0"/>
              <a:t>Precipitable Water (TPW) over open water ocean</a:t>
            </a:r>
          </a:p>
          <a:p>
            <a:pPr marL="403225" lvl="1" indent="0">
              <a:spcBef>
                <a:spcPts val="800"/>
              </a:spcBef>
              <a:buFont typeface="Arial" charset="0"/>
              <a:buNone/>
              <a:defRPr/>
            </a:pPr>
            <a:r>
              <a:rPr lang="en-US" sz="1600" dirty="0" smtClean="0"/>
              <a:t>Total </a:t>
            </a:r>
            <a:r>
              <a:rPr lang="en-US" sz="1600" dirty="0"/>
              <a:t>Precipitable Water over non-coastal land</a:t>
            </a:r>
          </a:p>
          <a:p>
            <a:pPr marL="403225" lvl="1" indent="0">
              <a:spcBef>
                <a:spcPts val="800"/>
              </a:spcBef>
              <a:buFont typeface="Arial" charset="0"/>
              <a:buNone/>
              <a:defRPr/>
            </a:pPr>
            <a:r>
              <a:rPr lang="en-US" sz="1600" dirty="0" smtClean="0"/>
              <a:t>Land </a:t>
            </a:r>
            <a:r>
              <a:rPr lang="en-US" sz="1600" dirty="0"/>
              <a:t>surface temperature</a:t>
            </a:r>
          </a:p>
          <a:p>
            <a:pPr marL="403225" lvl="1" indent="0">
              <a:spcBef>
                <a:spcPts val="800"/>
              </a:spcBef>
              <a:buFont typeface="Arial" charset="0"/>
              <a:buNone/>
              <a:defRPr/>
            </a:pPr>
            <a:r>
              <a:rPr lang="en-US" sz="1600" dirty="0" smtClean="0"/>
              <a:t>Surface </a:t>
            </a:r>
            <a:r>
              <a:rPr lang="en-US" sz="1600" dirty="0"/>
              <a:t>Emissivity over land and snow</a:t>
            </a:r>
          </a:p>
          <a:p>
            <a:pPr marL="403225" lvl="1" indent="0">
              <a:spcBef>
                <a:spcPts val="800"/>
              </a:spcBef>
              <a:buFont typeface="Arial" charset="0"/>
              <a:buNone/>
              <a:defRPr/>
            </a:pPr>
            <a:r>
              <a:rPr lang="en-US" sz="1600" dirty="0" smtClean="0"/>
              <a:t>Surface </a:t>
            </a:r>
            <a:r>
              <a:rPr lang="en-US" sz="1600" dirty="0"/>
              <a:t>Type Classification</a:t>
            </a:r>
          </a:p>
          <a:p>
            <a:pPr marL="403225" lvl="1" indent="0">
              <a:spcBef>
                <a:spcPts val="800"/>
              </a:spcBef>
              <a:buFont typeface="Arial" charset="0"/>
              <a:buNone/>
              <a:defRPr/>
            </a:pPr>
            <a:r>
              <a:rPr lang="en-US" sz="1600" dirty="0" smtClean="0"/>
              <a:t>Snow </a:t>
            </a:r>
            <a:r>
              <a:rPr lang="en-US" sz="1600" dirty="0"/>
              <a:t>Water Equivalent (SWE)</a:t>
            </a:r>
          </a:p>
          <a:p>
            <a:pPr marL="403225" lvl="1" indent="0">
              <a:spcBef>
                <a:spcPts val="800"/>
              </a:spcBef>
              <a:buFont typeface="Arial" charset="0"/>
              <a:buNone/>
              <a:defRPr/>
            </a:pPr>
            <a:r>
              <a:rPr lang="en-US" sz="1600" dirty="0" smtClean="0"/>
              <a:t>Sea </a:t>
            </a:r>
            <a:r>
              <a:rPr lang="en-US" sz="1600" dirty="0"/>
              <a:t>Ice Concentration (SIC</a:t>
            </a:r>
            <a:r>
              <a:rPr lang="en-US" sz="1600" dirty="0" smtClean="0"/>
              <a:t>) </a:t>
            </a:r>
          </a:p>
          <a:p>
            <a:pPr marL="403225" lvl="1" indent="0">
              <a:spcBef>
                <a:spcPts val="800"/>
              </a:spcBef>
              <a:buFont typeface="Arial" charset="0"/>
              <a:buNone/>
              <a:defRPr/>
            </a:pPr>
            <a:r>
              <a:rPr lang="en-US" sz="1600" dirty="0" smtClean="0"/>
              <a:t>Snow </a:t>
            </a:r>
            <a:r>
              <a:rPr lang="en-US" sz="1600" dirty="0"/>
              <a:t>Cover Extent (SCE</a:t>
            </a:r>
            <a:r>
              <a:rPr lang="en-US" sz="1600" dirty="0" smtClean="0"/>
              <a:t>)</a:t>
            </a:r>
          </a:p>
          <a:p>
            <a:pPr marL="403225" lvl="1" indent="0">
              <a:spcBef>
                <a:spcPts val="800"/>
              </a:spcBef>
              <a:buFont typeface="Arial" charset="0"/>
              <a:buNone/>
              <a:defRPr/>
            </a:pPr>
            <a:r>
              <a:rPr lang="en-US" sz="1600" dirty="0" smtClean="0"/>
              <a:t>Vertically</a:t>
            </a:r>
            <a:r>
              <a:rPr lang="en-US" sz="1600" dirty="0"/>
              <a:t>-Integrated Non-precipitating Cloud Liquid Water (CLW) over open water ocean</a:t>
            </a:r>
          </a:p>
          <a:p>
            <a:pPr marL="403225" lvl="1" indent="0">
              <a:spcBef>
                <a:spcPts val="800"/>
              </a:spcBef>
              <a:buFont typeface="Arial" charset="0"/>
              <a:buNone/>
              <a:defRPr/>
            </a:pPr>
            <a:endParaRPr lang="en-US" sz="1600" dirty="0" smtClean="0"/>
          </a:p>
          <a:p>
            <a:pPr marL="403225" lvl="1" indent="0">
              <a:spcBef>
                <a:spcPts val="800"/>
              </a:spcBef>
              <a:buFont typeface="Arial" charset="0"/>
              <a:buNone/>
              <a:defRPr/>
            </a:pPr>
            <a:r>
              <a:rPr lang="en-US" sz="1600" dirty="0" smtClean="0"/>
              <a:t>Vertically</a:t>
            </a:r>
            <a:r>
              <a:rPr lang="en-US" sz="1600" dirty="0"/>
              <a:t>-Integrated Graupel Water Path (IWP)</a:t>
            </a:r>
          </a:p>
          <a:p>
            <a:pPr marL="403225" lvl="1" indent="0">
              <a:spcBef>
                <a:spcPts val="800"/>
              </a:spcBef>
              <a:buFont typeface="Arial" charset="0"/>
              <a:buNone/>
              <a:defRPr/>
            </a:pPr>
            <a:r>
              <a:rPr lang="en-US" sz="1600" dirty="0" smtClean="0"/>
              <a:t>Vertically</a:t>
            </a:r>
            <a:r>
              <a:rPr lang="en-US" sz="1600" dirty="0"/>
              <a:t>-Integrated Rain Water Path (RWP</a:t>
            </a:r>
            <a:r>
              <a:rPr lang="en-US" sz="1600" dirty="0" smtClean="0"/>
              <a:t>)</a:t>
            </a:r>
          </a:p>
          <a:p>
            <a:pPr marL="403225" lvl="1" indent="0">
              <a:spcBef>
                <a:spcPts val="800"/>
              </a:spcBef>
              <a:buFont typeface="Arial" charset="0"/>
              <a:buNone/>
              <a:defRPr/>
            </a:pPr>
            <a:r>
              <a:rPr lang="en-US" sz="1600" dirty="0" smtClean="0"/>
              <a:t>Rainfall </a:t>
            </a:r>
            <a:r>
              <a:rPr lang="en-US" sz="1600" dirty="0"/>
              <a:t>Rate (RR) over open water ocean and non-coastal, non-snow-covered land surface </a:t>
            </a:r>
            <a:r>
              <a:rPr lang="en-US" sz="1600" dirty="0" smtClean="0"/>
              <a:t>types</a:t>
            </a:r>
            <a:endParaRPr lang="en-US" sz="1600" dirty="0"/>
          </a:p>
          <a:p>
            <a:pPr marL="0" indent="0">
              <a:spcBef>
                <a:spcPts val="800"/>
              </a:spcBef>
              <a:buFont typeface="Arial" charset="0"/>
              <a:buNone/>
              <a:defRPr/>
            </a:pPr>
            <a:r>
              <a:rPr lang="en-US" sz="1600" b="1" dirty="0"/>
              <a:t>Experimental Products (not fully validated</a:t>
            </a:r>
            <a:r>
              <a:rPr lang="en-US" sz="1600" b="1" dirty="0" smtClean="0"/>
              <a:t>): </a:t>
            </a:r>
          </a:p>
          <a:p>
            <a:pPr marL="403225" lvl="1" indent="0">
              <a:spcBef>
                <a:spcPts val="800"/>
              </a:spcBef>
              <a:buFont typeface="Arial" charset="0"/>
              <a:buNone/>
              <a:defRPr/>
            </a:pPr>
            <a:r>
              <a:rPr lang="en-US" sz="1600" dirty="0" smtClean="0"/>
              <a:t>Cloud </a:t>
            </a:r>
            <a:r>
              <a:rPr lang="en-US" sz="1600" dirty="0"/>
              <a:t>Liquid Water Profile (CLWP) over ocean</a:t>
            </a:r>
          </a:p>
          <a:p>
            <a:pPr marL="403225" lvl="1" indent="0">
              <a:spcBef>
                <a:spcPts val="800"/>
              </a:spcBef>
              <a:buFont typeface="Arial" charset="0"/>
              <a:buNone/>
              <a:defRPr/>
            </a:pPr>
            <a:r>
              <a:rPr lang="en-US" sz="1600" dirty="0" smtClean="0"/>
              <a:t>Surface </a:t>
            </a:r>
            <a:r>
              <a:rPr lang="en-US" sz="1600" dirty="0"/>
              <a:t>Temperature (skin) extended to snow-covered land surface type</a:t>
            </a:r>
          </a:p>
          <a:p>
            <a:pPr marL="403225" lvl="1" indent="0">
              <a:spcBef>
                <a:spcPts val="800"/>
              </a:spcBef>
              <a:buFont typeface="Arial" charset="0"/>
              <a:buNone/>
              <a:defRPr/>
            </a:pPr>
            <a:r>
              <a:rPr lang="en-US" sz="1600" dirty="0" smtClean="0"/>
              <a:t>Surface </a:t>
            </a:r>
            <a:r>
              <a:rPr lang="en-US" sz="1600" dirty="0"/>
              <a:t>Temperature (skin) extended to open ocean water</a:t>
            </a:r>
          </a:p>
          <a:p>
            <a:pPr marL="403225" lvl="1" indent="0">
              <a:spcBef>
                <a:spcPts val="800"/>
              </a:spcBef>
              <a:buFont typeface="Arial" charset="0"/>
              <a:buNone/>
              <a:defRPr/>
            </a:pPr>
            <a:r>
              <a:rPr lang="en-US" sz="1600" dirty="0" smtClean="0"/>
              <a:t>Effective </a:t>
            </a:r>
            <a:r>
              <a:rPr lang="en-US" sz="1600" dirty="0"/>
              <a:t>grain size of snow (over snow-covered land surface)</a:t>
            </a:r>
          </a:p>
          <a:p>
            <a:pPr marL="403225" lvl="1" indent="0">
              <a:spcBef>
                <a:spcPts val="800"/>
              </a:spcBef>
              <a:buFont typeface="Arial" charset="0"/>
              <a:buNone/>
              <a:defRPr/>
            </a:pPr>
            <a:r>
              <a:rPr lang="en-US" sz="1600" dirty="0" smtClean="0"/>
              <a:t>Multi</a:t>
            </a:r>
            <a:r>
              <a:rPr lang="en-US" sz="1600" dirty="0"/>
              <a:t>-Year (MY) Type Sea Ice Concentration</a:t>
            </a:r>
          </a:p>
          <a:p>
            <a:pPr marL="403225" lvl="1" indent="0">
              <a:spcBef>
                <a:spcPts val="800"/>
              </a:spcBef>
              <a:buFont typeface="Arial" charset="0"/>
              <a:buNone/>
              <a:defRPr/>
            </a:pPr>
            <a:r>
              <a:rPr lang="en-US" sz="1600" dirty="0" smtClean="0"/>
              <a:t>First</a:t>
            </a:r>
            <a:r>
              <a:rPr lang="en-US" sz="1600" dirty="0"/>
              <a:t>-Year (FY) Type Sea Ice Concentration</a:t>
            </a:r>
          </a:p>
        </p:txBody>
      </p:sp>
    </p:spTree>
    <p:extLst>
      <p:ext uri="{BB962C8B-B14F-4D97-AF65-F5344CB8AC3E}">
        <p14:creationId xmlns:p14="http://schemas.microsoft.com/office/powerpoint/2010/main" val="37221366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779462" y="34105"/>
            <a:ext cx="7581901" cy="1653988"/>
          </a:xfrm>
        </p:spPr>
        <p:txBody>
          <a:bodyPr/>
          <a:lstStyle/>
          <a:p>
            <a:r>
              <a:rPr lang="en-US" sz="4400" dirty="0">
                <a:latin typeface="Calibri" charset="0"/>
                <a:ea typeface="ＭＳ Ｐゴシック" charset="0"/>
                <a:cs typeface="ＭＳ Ｐゴシック" charset="0"/>
              </a:rPr>
              <a:t>MIRS Products from ATMS DB</a:t>
            </a:r>
          </a:p>
        </p:txBody>
      </p:sp>
      <p:pic>
        <p:nvPicPr>
          <p:cNvPr id="2970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830388"/>
            <a:ext cx="4114800" cy="278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833563"/>
            <a:ext cx="4114800" cy="278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2" name="Rectangle 7"/>
          <p:cNvSpPr>
            <a:spLocks noChangeArrowheads="1"/>
          </p:cNvSpPr>
          <p:nvPr/>
        </p:nvSpPr>
        <p:spPr bwMode="auto">
          <a:xfrm>
            <a:off x="942975" y="1187450"/>
            <a:ext cx="22637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dirty="0"/>
              <a:t>Surface Temperature</a:t>
            </a:r>
          </a:p>
          <a:p>
            <a:pPr algn="ctr"/>
            <a:r>
              <a:rPr lang="en-US" dirty="0"/>
              <a:t>with Rain Mass Profile</a:t>
            </a:r>
          </a:p>
        </p:txBody>
      </p:sp>
      <p:sp>
        <p:nvSpPr>
          <p:cNvPr id="29703" name="Rectangle 8"/>
          <p:cNvSpPr>
            <a:spLocks noChangeArrowheads="1"/>
          </p:cNvSpPr>
          <p:nvPr/>
        </p:nvSpPr>
        <p:spPr bwMode="auto">
          <a:xfrm>
            <a:off x="5010150" y="1193800"/>
            <a:ext cx="35575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dirty="0"/>
              <a:t>Total Precipitable Water</a:t>
            </a:r>
          </a:p>
          <a:p>
            <a:pPr algn="ctr"/>
            <a:r>
              <a:rPr lang="en-US" dirty="0"/>
              <a:t>with contours of Cloud Liquid Water</a:t>
            </a:r>
          </a:p>
        </p:txBody>
      </p:sp>
      <p:pic>
        <p:nvPicPr>
          <p:cNvPr id="2970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200" y="4757738"/>
            <a:ext cx="4114800" cy="147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5" name="Rectangle 10"/>
          <p:cNvSpPr>
            <a:spLocks noChangeArrowheads="1"/>
          </p:cNvSpPr>
          <p:nvPr/>
        </p:nvSpPr>
        <p:spPr bwMode="auto">
          <a:xfrm>
            <a:off x="4710113" y="4967288"/>
            <a:ext cx="4129087"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dirty="0"/>
              <a:t>S-NPP/ATMS</a:t>
            </a:r>
          </a:p>
          <a:p>
            <a:pPr algn="ctr"/>
            <a:r>
              <a:rPr lang="en-US" sz="2400" dirty="0"/>
              <a:t>2014-01-23 18:19Z</a:t>
            </a:r>
          </a:p>
        </p:txBody>
      </p:sp>
    </p:spTree>
    <p:extLst>
      <p:ext uri="{BB962C8B-B14F-4D97-AF65-F5344CB8AC3E}">
        <p14:creationId xmlns:p14="http://schemas.microsoft.com/office/powerpoint/2010/main" val="8442718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601047" y="149561"/>
            <a:ext cx="7581901" cy="1653988"/>
          </a:xfrm>
        </p:spPr>
        <p:txBody>
          <a:bodyPr/>
          <a:lstStyle/>
          <a:p>
            <a:r>
              <a:rPr lang="en-US" dirty="0" smtClean="0">
                <a:latin typeface="Calibri" charset="0"/>
                <a:ea typeface="ＭＳ Ｐゴシック" charset="0"/>
                <a:cs typeface="ＭＳ Ｐゴシック" charset="0"/>
              </a:rPr>
              <a:t>Clouds from AVHRR </a:t>
            </a:r>
            <a:br>
              <a:rPr lang="en-US" dirty="0" smtClean="0">
                <a:latin typeface="Calibri" charset="0"/>
                <a:ea typeface="ＭＳ Ｐゴシック" charset="0"/>
                <a:cs typeface="ＭＳ Ｐゴシック" charset="0"/>
              </a:rPr>
            </a:br>
            <a:r>
              <a:rPr lang="en-US" dirty="0" smtClean="0">
                <a:latin typeface="Calibri" charset="0"/>
                <a:ea typeface="ＭＳ Ｐゴシック" charset="0"/>
                <a:cs typeface="ＭＳ Ｐゴシック" charset="0"/>
              </a:rPr>
              <a:t>- Extended</a:t>
            </a:r>
            <a:endParaRPr lang="en-US" dirty="0">
              <a:latin typeface="Calibri" charset="0"/>
              <a:ea typeface="ＭＳ Ｐゴシック" charset="0"/>
              <a:cs typeface="ＭＳ Ｐゴシック" charset="0"/>
            </a:endParaRPr>
          </a:p>
        </p:txBody>
      </p:sp>
      <p:sp>
        <p:nvSpPr>
          <p:cNvPr id="36866" name="Content Placeholder 2"/>
          <p:cNvSpPr>
            <a:spLocks noGrp="1"/>
          </p:cNvSpPr>
          <p:nvPr>
            <p:ph idx="1"/>
          </p:nvPr>
        </p:nvSpPr>
        <p:spPr>
          <a:xfrm>
            <a:off x="779462" y="1882587"/>
            <a:ext cx="7581901" cy="4698573"/>
          </a:xfrm>
        </p:spPr>
        <p:txBody>
          <a:bodyPr>
            <a:normAutofit fontScale="70000" lnSpcReduction="20000"/>
          </a:bodyPr>
          <a:lstStyle/>
          <a:p>
            <a:r>
              <a:rPr lang="en-US" dirty="0" smtClean="0">
                <a:latin typeface="Calibri" charset="0"/>
                <a:ea typeface="ＭＳ Ｐゴシック" charset="0"/>
                <a:cs typeface="ＭＳ Ｐゴシック" charset="0"/>
              </a:rPr>
              <a:t>CLAVR-x derives </a:t>
            </a:r>
            <a:r>
              <a:rPr lang="en-US" dirty="0">
                <a:latin typeface="Calibri" charset="0"/>
                <a:ea typeface="ＭＳ Ｐゴシック" charset="0"/>
                <a:cs typeface="ＭＳ Ｐゴシック" charset="0"/>
              </a:rPr>
              <a:t>cloud parameters (cloud top height, pressure, phase, …) and surface parameters from multispectral imager data.</a:t>
            </a:r>
          </a:p>
          <a:p>
            <a:r>
              <a:rPr lang="en-US" dirty="0">
                <a:latin typeface="Calibri" charset="0"/>
                <a:ea typeface="ＭＳ Ｐゴシック" charset="0"/>
                <a:cs typeface="ＭＳ Ｐゴシック" charset="0"/>
              </a:rPr>
              <a:t>Development led by Andy Heidinger.</a:t>
            </a:r>
          </a:p>
          <a:p>
            <a:r>
              <a:rPr lang="en-US" dirty="0">
                <a:latin typeface="Calibri" charset="0"/>
                <a:ea typeface="ＭＳ Ｐゴシック" charset="0"/>
                <a:cs typeface="ＭＳ Ｐゴシック" charset="0"/>
              </a:rPr>
              <a:t>Supports VIIRS, MODIS, and AVHRR.</a:t>
            </a:r>
          </a:p>
          <a:p>
            <a:pPr lvl="1"/>
            <a:r>
              <a:rPr lang="en-US" dirty="0">
                <a:latin typeface="Calibri" charset="0"/>
                <a:ea typeface="ＭＳ Ｐゴシック" charset="0"/>
              </a:rPr>
              <a:t>VIIRS SDRs from CSPP or IDPS/</a:t>
            </a:r>
            <a:r>
              <a:rPr lang="en-US" dirty="0" smtClean="0">
                <a:latin typeface="Calibri" charset="0"/>
                <a:ea typeface="ＭＳ Ｐゴシック" charset="0"/>
              </a:rPr>
              <a:t>CLASS,</a:t>
            </a:r>
            <a:endParaRPr lang="en-US" dirty="0">
              <a:latin typeface="Calibri" charset="0"/>
              <a:ea typeface="ＭＳ Ｐゴシック" charset="0"/>
            </a:endParaRPr>
          </a:p>
          <a:p>
            <a:pPr lvl="1"/>
            <a:r>
              <a:rPr lang="en-US" dirty="0">
                <a:latin typeface="Calibri" charset="0"/>
                <a:ea typeface="ＭＳ Ｐゴシック" charset="0"/>
              </a:rPr>
              <a:t>MODIS Level 1B from SeaDAS or </a:t>
            </a:r>
            <a:r>
              <a:rPr lang="en-US" dirty="0" smtClean="0">
                <a:latin typeface="Calibri" charset="0"/>
                <a:ea typeface="ＭＳ Ｐゴシック" charset="0"/>
              </a:rPr>
              <a:t>MODAPS,</a:t>
            </a:r>
            <a:endParaRPr lang="en-US" dirty="0">
              <a:latin typeface="Calibri" charset="0"/>
              <a:ea typeface="ＭＳ Ｐゴシック" charset="0"/>
            </a:endParaRPr>
          </a:p>
          <a:p>
            <a:pPr lvl="1"/>
            <a:r>
              <a:rPr lang="en-US" dirty="0">
                <a:latin typeface="Calibri" charset="0"/>
                <a:ea typeface="ＭＳ Ｐゴシック" charset="0"/>
              </a:rPr>
              <a:t>AVHRR Level 1B from AAPP </a:t>
            </a:r>
            <a:r>
              <a:rPr lang="en-US" dirty="0" smtClean="0">
                <a:latin typeface="Calibri" charset="0"/>
                <a:ea typeface="ＭＳ Ｐゴシック" charset="0"/>
              </a:rPr>
              <a:t>v7.</a:t>
            </a:r>
            <a:endParaRPr lang="en-US" dirty="0">
              <a:latin typeface="Calibri" charset="0"/>
              <a:ea typeface="ＭＳ Ｐゴシック" charset="0"/>
            </a:endParaRPr>
          </a:p>
          <a:p>
            <a:r>
              <a:rPr lang="en-US" dirty="0" smtClean="0">
                <a:latin typeface="Calibri" charset="0"/>
                <a:ea typeface="ＭＳ Ｐゴシック" charset="0"/>
                <a:cs typeface="ＭＳ Ｐゴシック" charset="0"/>
              </a:rPr>
              <a:t>One algorithm supports multiple sensors.</a:t>
            </a:r>
          </a:p>
          <a:p>
            <a:r>
              <a:rPr lang="en-US" dirty="0" smtClean="0">
                <a:latin typeface="Calibri" charset="0"/>
                <a:ea typeface="ＭＳ Ｐゴシック" charset="0"/>
                <a:cs typeface="ＭＳ Ｐゴシック" charset="0"/>
              </a:rPr>
              <a:t>Andy </a:t>
            </a:r>
            <a:r>
              <a:rPr lang="en-US" dirty="0" err="1" smtClean="0">
                <a:latin typeface="Calibri" charset="0"/>
                <a:ea typeface="ＭＳ Ｐゴシック" charset="0"/>
                <a:cs typeface="ＭＳ Ｐゴシック" charset="0"/>
              </a:rPr>
              <a:t>Heidinger</a:t>
            </a:r>
            <a:r>
              <a:rPr lang="en-US" dirty="0" smtClean="0">
                <a:latin typeface="Calibri" charset="0"/>
                <a:ea typeface="ＭＳ Ｐゴシック" charset="0"/>
                <a:cs typeface="ＭＳ Ｐゴシック" charset="0"/>
              </a:rPr>
              <a:t> working to integrate </a:t>
            </a:r>
            <a:r>
              <a:rPr lang="en-US" dirty="0" err="1" smtClean="0">
                <a:latin typeface="Calibri" charset="0"/>
                <a:ea typeface="ＭＳ Ｐゴシック" charset="0"/>
                <a:cs typeface="ＭＳ Ｐゴシック" charset="0"/>
              </a:rPr>
              <a:t>CLAVRx</a:t>
            </a:r>
            <a:r>
              <a:rPr lang="en-US" dirty="0" smtClean="0">
                <a:latin typeface="Calibri" charset="0"/>
                <a:ea typeface="ＭＳ Ｐゴシック" charset="0"/>
                <a:cs typeface="ＭＳ Ｐゴシック" charset="0"/>
              </a:rPr>
              <a:t> into Taiwan Central Weather Bureau DB product suite.</a:t>
            </a:r>
          </a:p>
          <a:p>
            <a:r>
              <a:rPr lang="en-US" dirty="0" smtClean="0">
                <a:latin typeface="Calibri" charset="0"/>
                <a:ea typeface="ＭＳ Ｐゴシック" charset="0"/>
                <a:cs typeface="ＭＳ Ｐゴシック" charset="0"/>
              </a:rPr>
              <a:t>Example </a:t>
            </a:r>
            <a:r>
              <a:rPr lang="en-US" dirty="0" err="1" smtClean="0">
                <a:latin typeface="Calibri" charset="0"/>
                <a:ea typeface="ＭＳ Ｐゴシック" charset="0"/>
                <a:cs typeface="ＭＳ Ｐゴシック" charset="0"/>
              </a:rPr>
              <a:t>realtime</a:t>
            </a:r>
            <a:r>
              <a:rPr lang="en-US" dirty="0" smtClean="0">
                <a:latin typeface="Calibri" charset="0"/>
                <a:ea typeface="ＭＳ Ｐゴシック" charset="0"/>
                <a:cs typeface="ＭＳ Ｐゴシック" charset="0"/>
              </a:rPr>
              <a:t> file:  </a:t>
            </a:r>
            <a:r>
              <a:rPr lang="de-DE" dirty="0">
                <a:latin typeface="Calibri" charset="0"/>
                <a:ea typeface="ＭＳ Ｐゴシック" charset="0"/>
                <a:cs typeface="ＭＳ Ｐゴシック" charset="0"/>
              </a:rPr>
              <a:t>ftp://ftp.ssec.wisc.edu/pub/eosdb/npp/viirs/2014_11_17_321_2017/edr/CLAVRx.npp_d20141117_t2020415_e2022057_b15841.level2.hdf</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2151715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6" descr="clavrx_cloud_mas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6545" y="740392"/>
            <a:ext cx="41148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0" name="Picture 8" descr="clavrx_cld_press_ach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6545" y="3635375"/>
            <a:ext cx="41148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Title 1"/>
          <p:cNvSpPr>
            <a:spLocks noGrp="1"/>
          </p:cNvSpPr>
          <p:nvPr>
            <p:ph type="title"/>
          </p:nvPr>
        </p:nvSpPr>
        <p:spPr>
          <a:xfrm>
            <a:off x="362745" y="110678"/>
            <a:ext cx="8229600" cy="576263"/>
          </a:xfrm>
        </p:spPr>
        <p:txBody>
          <a:bodyPr/>
          <a:lstStyle/>
          <a:p>
            <a:r>
              <a:rPr lang="en-US" sz="3200" dirty="0">
                <a:latin typeface="Calibri" charset="0"/>
                <a:ea typeface="ＭＳ Ｐゴシック" charset="0"/>
                <a:cs typeface="ＭＳ Ｐゴシック" charset="0"/>
              </a:rPr>
              <a:t>CLAVR</a:t>
            </a:r>
            <a:r>
              <a:rPr lang="en-US" sz="3200" dirty="0" smtClean="0">
                <a:latin typeface="Calibri" charset="0"/>
                <a:ea typeface="ＭＳ Ｐゴシック" charset="0"/>
                <a:cs typeface="ＭＳ Ｐゴシック" charset="0"/>
              </a:rPr>
              <a:t>-x </a:t>
            </a:r>
            <a:r>
              <a:rPr lang="en-US" sz="3200" dirty="0">
                <a:latin typeface="Calibri" charset="0"/>
                <a:ea typeface="ＭＳ Ｐゴシック" charset="0"/>
                <a:cs typeface="ＭＳ Ｐゴシック" charset="0"/>
              </a:rPr>
              <a:t>products from VIIRS </a:t>
            </a:r>
            <a:r>
              <a:rPr lang="en-US" sz="3200" dirty="0" smtClean="0">
                <a:latin typeface="Calibri" charset="0"/>
                <a:ea typeface="ＭＳ Ｐゴシック" charset="0"/>
                <a:cs typeface="ＭＳ Ｐゴシック" charset="0"/>
              </a:rPr>
              <a:t>DB</a:t>
            </a:r>
            <a:endParaRPr lang="en-US" sz="3200" dirty="0">
              <a:latin typeface="Calibri" charset="0"/>
              <a:ea typeface="ＭＳ Ｐゴシック" charset="0"/>
              <a:cs typeface="ＭＳ Ｐゴシック" charset="0"/>
            </a:endParaRPr>
          </a:p>
        </p:txBody>
      </p:sp>
      <p:pic>
        <p:nvPicPr>
          <p:cNvPr id="37894" name="Picture 5" descr="viirs_SVM07_20140323.181335-18262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463" y="750888"/>
            <a:ext cx="4089400" cy="306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5" name="Picture 7" descr="clavrx_cloud_phas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1038" y="3635375"/>
            <a:ext cx="41148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6" name="TextBox 17"/>
          <p:cNvSpPr txBox="1">
            <a:spLocks noChangeArrowheads="1"/>
          </p:cNvSpPr>
          <p:nvPr/>
        </p:nvSpPr>
        <p:spPr bwMode="auto">
          <a:xfrm>
            <a:off x="1700213" y="3505200"/>
            <a:ext cx="1676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chemeClr val="bg1"/>
                </a:solidFill>
                <a:latin typeface="Arial" charset="0"/>
              </a:rPr>
              <a:t>VIIRS SVM07</a:t>
            </a:r>
          </a:p>
        </p:txBody>
      </p:sp>
      <p:sp>
        <p:nvSpPr>
          <p:cNvPr id="37897" name="TextBox 17"/>
          <p:cNvSpPr txBox="1">
            <a:spLocks noChangeArrowheads="1"/>
          </p:cNvSpPr>
          <p:nvPr/>
        </p:nvSpPr>
        <p:spPr bwMode="auto">
          <a:xfrm>
            <a:off x="1700213" y="6425137"/>
            <a:ext cx="1676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000000"/>
                </a:solidFill>
                <a:latin typeface="Arial" charset="0"/>
              </a:rPr>
              <a:t>Cloud Phase</a:t>
            </a:r>
          </a:p>
        </p:txBody>
      </p:sp>
      <p:sp>
        <p:nvSpPr>
          <p:cNvPr id="37898" name="TextBox 17"/>
          <p:cNvSpPr txBox="1">
            <a:spLocks noChangeArrowheads="1"/>
          </p:cNvSpPr>
          <p:nvPr/>
        </p:nvSpPr>
        <p:spPr bwMode="auto">
          <a:xfrm>
            <a:off x="5651500" y="6425137"/>
            <a:ext cx="23209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000000"/>
                </a:solidFill>
                <a:latin typeface="Arial" charset="0"/>
              </a:rPr>
              <a:t>Cloud Top Pressure</a:t>
            </a:r>
          </a:p>
        </p:txBody>
      </p:sp>
      <p:sp>
        <p:nvSpPr>
          <p:cNvPr id="37899" name="TextBox 17"/>
          <p:cNvSpPr txBox="1">
            <a:spLocks noChangeArrowheads="1"/>
          </p:cNvSpPr>
          <p:nvPr/>
        </p:nvSpPr>
        <p:spPr bwMode="auto">
          <a:xfrm>
            <a:off x="5969000" y="3505200"/>
            <a:ext cx="1676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000000"/>
                </a:solidFill>
                <a:latin typeface="Arial" charset="0"/>
              </a:rPr>
              <a:t>Cloud Mask</a:t>
            </a:r>
          </a:p>
        </p:txBody>
      </p:sp>
      <p:sp>
        <p:nvSpPr>
          <p:cNvPr id="2" name="Rectangle 1"/>
          <p:cNvSpPr/>
          <p:nvPr/>
        </p:nvSpPr>
        <p:spPr>
          <a:xfrm>
            <a:off x="3763570" y="2584456"/>
            <a:ext cx="1806945" cy="646331"/>
          </a:xfrm>
          <a:prstGeom prst="rect">
            <a:avLst/>
          </a:prstGeom>
        </p:spPr>
        <p:txBody>
          <a:bodyPr wrap="square">
            <a:spAutoFit/>
          </a:bodyPr>
          <a:lstStyle/>
          <a:p>
            <a:pPr algn="ctr"/>
            <a:r>
              <a:rPr lang="en-US" dirty="0" smtClean="0">
                <a:solidFill>
                  <a:srgbClr val="000000"/>
                </a:solidFill>
              </a:rPr>
              <a:t>2014</a:t>
            </a:r>
            <a:r>
              <a:rPr lang="en-US" dirty="0">
                <a:solidFill>
                  <a:srgbClr val="000000"/>
                </a:solidFill>
              </a:rPr>
              <a:t>/03/</a:t>
            </a:r>
            <a:r>
              <a:rPr lang="en-US" dirty="0" smtClean="0">
                <a:solidFill>
                  <a:srgbClr val="000000"/>
                </a:solidFill>
              </a:rPr>
              <a:t>23</a:t>
            </a:r>
          </a:p>
          <a:p>
            <a:pPr algn="ctr"/>
            <a:r>
              <a:rPr lang="en-US" dirty="0" smtClean="0">
                <a:solidFill>
                  <a:srgbClr val="000000"/>
                </a:solidFill>
              </a:rPr>
              <a:t>18</a:t>
            </a:r>
            <a:r>
              <a:rPr lang="en-US" dirty="0">
                <a:solidFill>
                  <a:srgbClr val="000000"/>
                </a:solidFill>
              </a:rPr>
              <a:t>:13 UTC</a:t>
            </a:r>
          </a:p>
        </p:txBody>
      </p:sp>
    </p:spTree>
    <p:extLst>
      <p:ext uri="{BB962C8B-B14F-4D97-AF65-F5344CB8AC3E}">
        <p14:creationId xmlns:p14="http://schemas.microsoft.com/office/powerpoint/2010/main" val="2934694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p:cNvSpPr>
          <p:nvPr>
            <p:ph type="title"/>
          </p:nvPr>
        </p:nvSpPr>
        <p:spPr>
          <a:xfrm>
            <a:off x="362745" y="110678"/>
            <a:ext cx="8229600" cy="576263"/>
          </a:xfrm>
        </p:spPr>
        <p:txBody>
          <a:bodyPr/>
          <a:lstStyle/>
          <a:p>
            <a:r>
              <a:rPr lang="en-US" sz="3200" dirty="0">
                <a:latin typeface="Calibri" charset="0"/>
                <a:ea typeface="ＭＳ Ｐゴシック" charset="0"/>
                <a:cs typeface="ＭＳ Ｐゴシック" charset="0"/>
              </a:rPr>
              <a:t>CLAVR-X products from VIIRS </a:t>
            </a:r>
            <a:r>
              <a:rPr lang="en-US" sz="3200" dirty="0" smtClean="0">
                <a:latin typeface="Calibri" charset="0"/>
                <a:ea typeface="ＭＳ Ｐゴシック" charset="0"/>
                <a:cs typeface="ＭＳ Ｐゴシック" charset="0"/>
              </a:rPr>
              <a:t>DB</a:t>
            </a:r>
            <a:endParaRPr lang="en-US" sz="3200" dirty="0">
              <a:latin typeface="Calibri" charset="0"/>
              <a:ea typeface="ＭＳ Ｐゴシック" charset="0"/>
              <a:cs typeface="ＭＳ Ｐゴシック" charset="0"/>
            </a:endParaRPr>
          </a:p>
        </p:txBody>
      </p:sp>
      <p:pic>
        <p:nvPicPr>
          <p:cNvPr id="12" name="Picture 13" descr="CLAVRx_cld_height_acha_20131202_051601-053005"/>
          <p:cNvPicPr>
            <a:picLocks noChangeAspect="1" noChangeArrowheads="1"/>
          </p:cNvPicPr>
          <p:nvPr/>
        </p:nvPicPr>
        <p:blipFill>
          <a:blip r:embed="rId2">
            <a:extLst>
              <a:ext uri="{28A0092B-C50C-407E-A947-70E740481C1C}">
                <a14:useLocalDpi xmlns:a14="http://schemas.microsoft.com/office/drawing/2010/main" val="0"/>
              </a:ext>
            </a:extLst>
          </a:blip>
          <a:srcRect l="10631" t="4051" r="13603"/>
          <a:stretch>
            <a:fillRect/>
          </a:stretch>
        </p:blipFill>
        <p:spPr bwMode="auto">
          <a:xfrm>
            <a:off x="1421369" y="855257"/>
            <a:ext cx="6103724" cy="579739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1287034" y="6192695"/>
            <a:ext cx="6458018" cy="461665"/>
          </a:xfrm>
          <a:prstGeom prst="rect">
            <a:avLst/>
          </a:prstGeom>
          <a:noFill/>
        </p:spPr>
        <p:txBody>
          <a:bodyPr wrap="none" rtlCol="0">
            <a:spAutoFit/>
          </a:bodyPr>
          <a:lstStyle/>
          <a:p>
            <a:r>
              <a:rPr lang="en-US" sz="2400" dirty="0" err="1" smtClean="0">
                <a:solidFill>
                  <a:schemeClr val="bg1"/>
                </a:solidFill>
              </a:rPr>
              <a:t>CLAVRx</a:t>
            </a:r>
            <a:r>
              <a:rPr lang="en-US" sz="2400" dirty="0" smtClean="0">
                <a:solidFill>
                  <a:schemeClr val="bg1"/>
                </a:solidFill>
              </a:rPr>
              <a:t> used at Taiwan Central Weather Bureau</a:t>
            </a:r>
            <a:endParaRPr lang="en-US" sz="2400" dirty="0">
              <a:solidFill>
                <a:schemeClr val="bg1"/>
              </a:solidFill>
            </a:endParaRPr>
          </a:p>
        </p:txBody>
      </p:sp>
    </p:spTree>
    <p:extLst>
      <p:ext uri="{BB962C8B-B14F-4D97-AF65-F5344CB8AC3E}">
        <p14:creationId xmlns:p14="http://schemas.microsoft.com/office/powerpoint/2010/main" val="199444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456912"/>
            <a:ext cx="7581901" cy="1653988"/>
          </a:xfrm>
        </p:spPr>
        <p:txBody>
          <a:bodyPr/>
          <a:lstStyle/>
          <a:p>
            <a:r>
              <a:rPr lang="en-US" dirty="0" smtClean="0"/>
              <a:t>What is CSPP?</a:t>
            </a:r>
            <a:endParaRPr lang="en-US" dirty="0"/>
          </a:p>
        </p:txBody>
      </p:sp>
      <p:sp>
        <p:nvSpPr>
          <p:cNvPr id="3" name="Content Placeholder 2"/>
          <p:cNvSpPr>
            <a:spLocks noGrp="1"/>
          </p:cNvSpPr>
          <p:nvPr>
            <p:ph idx="1"/>
          </p:nvPr>
        </p:nvSpPr>
        <p:spPr>
          <a:xfrm>
            <a:off x="779462" y="553634"/>
            <a:ext cx="7581901" cy="6839002"/>
          </a:xfrm>
        </p:spPr>
        <p:txBody>
          <a:bodyPr>
            <a:normAutofit fontScale="85000" lnSpcReduction="20000"/>
          </a:bodyPr>
          <a:lstStyle/>
          <a:p>
            <a:pPr marL="0" indent="0">
              <a:spcBef>
                <a:spcPts val="1600"/>
              </a:spcBef>
              <a:buSzPct val="125000"/>
              <a:buNone/>
            </a:pPr>
            <a:endParaRPr lang="en-US" dirty="0" smtClean="0"/>
          </a:p>
          <a:p>
            <a:pPr marL="0" indent="0">
              <a:spcBef>
                <a:spcPts val="1600"/>
              </a:spcBef>
              <a:buSzPct val="125000"/>
              <a:buNone/>
            </a:pPr>
            <a:r>
              <a:rPr lang="en-US" sz="3200" dirty="0"/>
              <a:t>CSPP (Community Satellite Processing Package) is a collection of software systems for processing data from polar orbiting meteorological satellites. </a:t>
            </a:r>
            <a:endParaRPr lang="en-US" sz="3200" dirty="0" smtClean="0"/>
          </a:p>
          <a:p>
            <a:pPr>
              <a:spcBef>
                <a:spcPts val="1600"/>
              </a:spcBef>
              <a:buSzPct val="125000"/>
              <a:buFont typeface="Arial"/>
              <a:buChar char="•"/>
            </a:pPr>
            <a:r>
              <a:rPr lang="en-US" sz="3200" dirty="0" smtClean="0"/>
              <a:t>Features</a:t>
            </a:r>
          </a:p>
          <a:p>
            <a:pPr lvl="1"/>
            <a:r>
              <a:rPr lang="en-US" sz="3000" dirty="0"/>
              <a:t>Ready to install and run on 64-bit Intel Linux (</a:t>
            </a:r>
            <a:r>
              <a:rPr lang="en-US" sz="3000" dirty="0" err="1"/>
              <a:t>CentOS</a:t>
            </a:r>
            <a:r>
              <a:rPr lang="en-US" sz="3000" dirty="0"/>
              <a:t> 6); no compilation required (source code is usually included). Install  time &lt; 10 min.</a:t>
            </a:r>
          </a:p>
          <a:p>
            <a:pPr lvl="1"/>
            <a:r>
              <a:rPr lang="en-US" sz="3000" dirty="0"/>
              <a:t>Supports input data from direct broadcast (primary use case) and from global archives (secondary use case).</a:t>
            </a:r>
          </a:p>
          <a:p>
            <a:pPr lvl="1"/>
            <a:r>
              <a:rPr lang="en-US" sz="3000" dirty="0"/>
              <a:t>Dynamic ancillary data are downloaded automatically.</a:t>
            </a:r>
          </a:p>
          <a:p>
            <a:pPr lvl="1"/>
            <a:r>
              <a:rPr lang="en-US" sz="3000" dirty="0"/>
              <a:t>Self-describing output files (e.g., HDF, </a:t>
            </a:r>
            <a:r>
              <a:rPr lang="en-US" sz="3000" dirty="0" err="1"/>
              <a:t>netCDF</a:t>
            </a:r>
            <a:r>
              <a:rPr lang="en-US" sz="3000" dirty="0"/>
              <a:t>).</a:t>
            </a:r>
          </a:p>
          <a:p>
            <a:pPr lvl="1"/>
            <a:r>
              <a:rPr lang="en-US" sz="3000" dirty="0"/>
              <a:t>Distribution package includes documentation and test data.</a:t>
            </a:r>
          </a:p>
          <a:p>
            <a:pPr>
              <a:spcBef>
                <a:spcPts val="1600"/>
              </a:spcBef>
              <a:buSzPct val="125000"/>
              <a:buFont typeface="Arial"/>
              <a:buChar char="•"/>
            </a:pPr>
            <a:endParaRPr lang="en-US" sz="3200" dirty="0" smtClean="0"/>
          </a:p>
          <a:p>
            <a:pPr>
              <a:spcBef>
                <a:spcPts val="1600"/>
              </a:spcBef>
              <a:buSzPct val="125000"/>
              <a:buFont typeface="Arial"/>
              <a:buChar char="•"/>
            </a:pPr>
            <a:endParaRPr lang="en-US" sz="3200" dirty="0" smtClean="0"/>
          </a:p>
          <a:p>
            <a:pPr marL="0" indent="0">
              <a:spcBef>
                <a:spcPts val="1600"/>
              </a:spcBef>
              <a:buSzPct val="125000"/>
              <a:buNone/>
            </a:pPr>
            <a:endParaRPr lang="en-US" sz="3200" dirty="0"/>
          </a:p>
          <a:p>
            <a:pPr marL="0" indent="0">
              <a:spcBef>
                <a:spcPts val="1600"/>
              </a:spcBef>
              <a:buSzPct val="125000"/>
              <a:buNone/>
            </a:pPr>
            <a:endParaRPr lang="en-US" sz="3200" dirty="0" smtClean="0"/>
          </a:p>
          <a:p>
            <a:pPr marL="0" indent="0">
              <a:spcBef>
                <a:spcPts val="1600"/>
              </a:spcBef>
              <a:buSzPct val="125000"/>
              <a:buNone/>
            </a:pPr>
            <a:endParaRPr lang="en-US" sz="3200" dirty="0"/>
          </a:p>
          <a:p>
            <a:pPr marL="0" indent="0">
              <a:spcBef>
                <a:spcPts val="1600"/>
              </a:spcBef>
              <a:buSzPct val="125000"/>
              <a:buNone/>
            </a:pPr>
            <a:endParaRPr lang="en-US" sz="3200" dirty="0"/>
          </a:p>
        </p:txBody>
      </p:sp>
    </p:spTree>
    <p:extLst>
      <p:ext uri="{BB962C8B-B14F-4D97-AF65-F5344CB8AC3E}">
        <p14:creationId xmlns:p14="http://schemas.microsoft.com/office/powerpoint/2010/main" val="27842134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158750" y="274638"/>
            <a:ext cx="8832850" cy="692150"/>
          </a:xfrm>
        </p:spPr>
        <p:txBody>
          <a:bodyPr/>
          <a:lstStyle/>
          <a:p>
            <a:r>
              <a:rPr lang="en-US" sz="4000" dirty="0" smtClean="0">
                <a:latin typeface="Calibri" charset="0"/>
                <a:ea typeface="ＭＳ Ｐゴシック" charset="0"/>
                <a:cs typeface="ＭＳ Ｐゴシック" charset="0"/>
              </a:rPr>
              <a:t>Hydra2 </a:t>
            </a:r>
            <a:br>
              <a:rPr lang="en-US" sz="4000" dirty="0" smtClean="0">
                <a:latin typeface="Calibri" charset="0"/>
                <a:ea typeface="ＭＳ Ｐゴシック" charset="0"/>
                <a:cs typeface="ＭＳ Ｐゴシック" charset="0"/>
              </a:rPr>
            </a:br>
            <a:r>
              <a:rPr lang="en-US" sz="4000" dirty="0" smtClean="0">
                <a:latin typeface="Calibri" charset="0"/>
                <a:ea typeface="ＭＳ Ｐゴシック" charset="0"/>
                <a:cs typeface="ＭＳ Ｐゴシック" charset="0"/>
              </a:rPr>
              <a:t>Multispectral Data </a:t>
            </a:r>
            <a:r>
              <a:rPr lang="en-US" sz="4000" dirty="0">
                <a:latin typeface="Calibri" charset="0"/>
                <a:ea typeface="ＭＳ Ｐゴシック" charset="0"/>
                <a:cs typeface="ＭＳ Ｐゴシック" charset="0"/>
              </a:rPr>
              <a:t>Toolkit</a:t>
            </a:r>
          </a:p>
        </p:txBody>
      </p:sp>
      <p:sp>
        <p:nvSpPr>
          <p:cNvPr id="6" name="Content Placeholder 2"/>
          <p:cNvSpPr>
            <a:spLocks noGrp="1"/>
          </p:cNvSpPr>
          <p:nvPr>
            <p:ph idx="1"/>
          </p:nvPr>
        </p:nvSpPr>
        <p:spPr/>
        <p:txBody>
          <a:bodyPr>
            <a:normAutofit fontScale="92500" lnSpcReduction="20000"/>
          </a:bodyPr>
          <a:lstStyle/>
          <a:p>
            <a:pPr>
              <a:defRPr/>
            </a:pPr>
            <a:r>
              <a:rPr lang="en-US" dirty="0"/>
              <a:t>A freeware </a:t>
            </a:r>
            <a:r>
              <a:rPr lang="en-US" dirty="0" smtClean="0"/>
              <a:t>data </a:t>
            </a:r>
            <a:r>
              <a:rPr lang="en-US" dirty="0"/>
              <a:t>analysis toolkit for satellite data </a:t>
            </a:r>
            <a:r>
              <a:rPr lang="en-US" dirty="0" smtClean="0"/>
              <a:t>developed to </a:t>
            </a:r>
            <a:r>
              <a:rPr lang="en-US" dirty="0"/>
              <a:t>assist research and development of remote sensing applications as well as education and training of remote sensing scientists </a:t>
            </a:r>
          </a:p>
          <a:p>
            <a:pPr>
              <a:defRPr/>
            </a:pPr>
            <a:r>
              <a:rPr lang="en-US" dirty="0" smtClean="0"/>
              <a:t>Allows interactive display of Level 1B and Level 2 products from multispectral imagers (VIIRS, MODIS), high spectral resolution sounders (CrIS, IASI, AIRS), and microwave sounders (ATMS, AMSU).</a:t>
            </a:r>
          </a:p>
          <a:p>
            <a:pPr>
              <a:defRPr/>
            </a:pPr>
            <a:r>
              <a:rPr lang="en-US" dirty="0" smtClean="0"/>
              <a:t>Designed to be easy to learn and use, especially for students.</a:t>
            </a:r>
          </a:p>
          <a:p>
            <a:pPr>
              <a:defRPr/>
            </a:pPr>
            <a:r>
              <a:rPr lang="en-US" dirty="0" smtClean="0"/>
              <a:t>Supported on Windows, OS X, and Linux.</a:t>
            </a:r>
          </a:p>
          <a:p>
            <a:pPr>
              <a:defRPr/>
            </a:pPr>
            <a:endParaRPr lang="en-US" dirty="0" smtClean="0"/>
          </a:p>
          <a:p>
            <a:pPr>
              <a:defRPr/>
            </a:pPr>
            <a:endParaRPr lang="en-US" dirty="0" smtClean="0"/>
          </a:p>
        </p:txBody>
      </p:sp>
    </p:spTree>
    <p:extLst>
      <p:ext uri="{BB962C8B-B14F-4D97-AF65-F5344CB8AC3E}">
        <p14:creationId xmlns:p14="http://schemas.microsoft.com/office/powerpoint/2010/main" val="121816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457200" y="127000"/>
            <a:ext cx="8229600" cy="692150"/>
          </a:xfrm>
        </p:spPr>
        <p:txBody>
          <a:bodyPr/>
          <a:lstStyle/>
          <a:p>
            <a:r>
              <a:rPr lang="en-US" sz="3200" dirty="0">
                <a:latin typeface="Calibri" charset="0"/>
                <a:ea typeface="ＭＳ Ｐゴシック" charset="0"/>
                <a:cs typeface="ＭＳ Ｐゴシック" charset="0"/>
              </a:rPr>
              <a:t>Hydra2 Screenshots </a:t>
            </a:r>
            <a:r>
              <a:rPr lang="en-US" sz="3200" dirty="0" smtClean="0">
                <a:latin typeface="Calibri" charset="0"/>
                <a:ea typeface="ＭＳ Ｐゴシック" charset="0"/>
                <a:cs typeface="ＭＳ Ｐゴシック" charset="0"/>
              </a:rPr>
              <a:t/>
            </a:r>
            <a:br>
              <a:rPr lang="en-US" sz="3200" dirty="0" smtClean="0">
                <a:latin typeface="Calibri" charset="0"/>
                <a:ea typeface="ＭＳ Ｐゴシック" charset="0"/>
                <a:cs typeface="ＭＳ Ｐゴシック" charset="0"/>
              </a:rPr>
            </a:br>
            <a:r>
              <a:rPr lang="en-US" sz="3200" dirty="0" smtClean="0">
                <a:latin typeface="Calibri" charset="0"/>
                <a:ea typeface="ＭＳ Ｐゴシック" charset="0"/>
                <a:cs typeface="ＭＳ Ｐゴシック" charset="0"/>
              </a:rPr>
              <a:t>(</a:t>
            </a:r>
            <a:r>
              <a:rPr lang="en-US" sz="3200" dirty="0">
                <a:latin typeface="Calibri" charset="0"/>
                <a:ea typeface="ＭＳ Ｐゴシック" charset="0"/>
                <a:cs typeface="ＭＳ Ｐゴシック" charset="0"/>
              </a:rPr>
              <a:t>SNPP 2012/08/30 04:16Z)</a:t>
            </a:r>
          </a:p>
        </p:txBody>
      </p:sp>
      <p:pic>
        <p:nvPicPr>
          <p:cNvPr id="3174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0913"/>
            <a:ext cx="5511800" cy="405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950913"/>
            <a:ext cx="347662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0" name="Rectangle 8"/>
          <p:cNvSpPr>
            <a:spLocks noChangeArrowheads="1"/>
          </p:cNvSpPr>
          <p:nvPr/>
        </p:nvSpPr>
        <p:spPr bwMode="auto">
          <a:xfrm>
            <a:off x="160338" y="5003800"/>
            <a:ext cx="48625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dirty="0"/>
              <a:t>Hydra 2 display of collocated VIIRS and ATMS</a:t>
            </a:r>
          </a:p>
        </p:txBody>
      </p:sp>
      <p:sp>
        <p:nvSpPr>
          <p:cNvPr id="31751" name="Rectangle 10"/>
          <p:cNvSpPr>
            <a:spLocks noChangeArrowheads="1"/>
          </p:cNvSpPr>
          <p:nvPr/>
        </p:nvSpPr>
        <p:spPr bwMode="auto">
          <a:xfrm>
            <a:off x="642938" y="6024563"/>
            <a:ext cx="48625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2000" dirty="0"/>
              <a:t>Hydra 2 display of CrIS</a:t>
            </a:r>
          </a:p>
        </p:txBody>
      </p:sp>
    </p:spTree>
    <p:extLst>
      <p:ext uri="{BB962C8B-B14F-4D97-AF65-F5344CB8AC3E}">
        <p14:creationId xmlns:p14="http://schemas.microsoft.com/office/powerpoint/2010/main" val="33419514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1264" y="2623398"/>
            <a:ext cx="7581901" cy="3953436"/>
          </a:xfrm>
        </p:spPr>
        <p:txBody>
          <a:bodyPr>
            <a:normAutofit fontScale="92500" lnSpcReduction="20000"/>
          </a:bodyPr>
          <a:lstStyle/>
          <a:p>
            <a:r>
              <a:rPr lang="en-US" dirty="0" smtClean="0"/>
              <a:t>Foster Operational Use of Polar Orbiter Data</a:t>
            </a:r>
          </a:p>
          <a:p>
            <a:r>
              <a:rPr lang="en-US" dirty="0" smtClean="0"/>
              <a:t>Course consisted of University of Hawaii Graduate Students, NWS Operational Forecasters and Joint Typhoon Warning Center employees</a:t>
            </a:r>
          </a:p>
          <a:p>
            <a:r>
              <a:rPr lang="en-US" dirty="0" smtClean="0"/>
              <a:t>Course consists of morning lectures and afternoon hands on laboratory investigations of DB data</a:t>
            </a:r>
          </a:p>
          <a:p>
            <a:r>
              <a:rPr lang="en-US" dirty="0" smtClean="0"/>
              <a:t>Students present results of their own short research study on a topic of their choosing </a:t>
            </a:r>
          </a:p>
          <a:p>
            <a:r>
              <a:rPr lang="en-US" dirty="0" smtClean="0"/>
              <a:t>Workshop Website</a:t>
            </a:r>
            <a:r>
              <a:rPr lang="en-US" dirty="0"/>
              <a:t>:  http://</a:t>
            </a:r>
            <a:r>
              <a:rPr lang="en-US" dirty="0" err="1"/>
              <a:t>cimss.ssec.wisc.edu</a:t>
            </a:r>
            <a:r>
              <a:rPr lang="en-US" dirty="0"/>
              <a:t>/</a:t>
            </a:r>
            <a:r>
              <a:rPr lang="en-US" dirty="0" err="1"/>
              <a:t>dbs</a:t>
            </a:r>
            <a:r>
              <a:rPr lang="en-US" dirty="0"/>
              <a:t>/Hawaii2013/ </a:t>
            </a:r>
            <a:endParaRPr lang="en-US" dirty="0" smtClean="0"/>
          </a:p>
          <a:p>
            <a:endParaRPr lang="en-US" dirty="0" smtClean="0"/>
          </a:p>
          <a:p>
            <a:pPr marL="0" indent="0">
              <a:buNone/>
            </a:pPr>
            <a:endParaRPr lang="en-US" dirty="0" smtClean="0"/>
          </a:p>
          <a:p>
            <a:endParaRPr lang="en-US" dirty="0"/>
          </a:p>
        </p:txBody>
      </p:sp>
      <p:sp>
        <p:nvSpPr>
          <p:cNvPr id="4" name="Title 3"/>
          <p:cNvSpPr>
            <a:spLocks noGrp="1"/>
          </p:cNvSpPr>
          <p:nvPr>
            <p:ph type="title"/>
          </p:nvPr>
        </p:nvSpPr>
        <p:spPr>
          <a:xfrm>
            <a:off x="194037" y="522078"/>
            <a:ext cx="8617013" cy="1653988"/>
          </a:xfrm>
        </p:spPr>
        <p:txBody>
          <a:bodyPr/>
          <a:lstStyle/>
          <a:p>
            <a:r>
              <a:rPr lang="en-US" dirty="0" smtClean="0"/>
              <a:t>Training Workshop</a:t>
            </a:r>
            <a:br>
              <a:rPr lang="en-US" dirty="0" smtClean="0"/>
            </a:br>
            <a:r>
              <a:rPr lang="en-US" sz="2800" dirty="0">
                <a:solidFill>
                  <a:schemeClr val="bg1"/>
                </a:solidFill>
                <a:effectLst>
                  <a:outerShdw blurRad="50800" dist="38100" dir="2700000" sx="99000" sy="99000" algn="tl" rotWithShape="0">
                    <a:schemeClr val="tx1">
                      <a:alpha val="43000"/>
                    </a:schemeClr>
                  </a:outerShdw>
                </a:effectLst>
              </a:rPr>
              <a:t>2013 Hawaii Polar Orbiter Workshop: Satellite Direct Broadcast for Real-Time Environmental </a:t>
            </a:r>
            <a:r>
              <a:rPr lang="en-US" sz="2800" dirty="0" smtClean="0">
                <a:solidFill>
                  <a:schemeClr val="bg1"/>
                </a:solidFill>
                <a:effectLst>
                  <a:outerShdw blurRad="50800" dist="38100" dir="2700000" sx="99000" sy="99000" algn="tl" rotWithShape="0">
                    <a:schemeClr val="tx1">
                      <a:alpha val="43000"/>
                    </a:schemeClr>
                  </a:outerShdw>
                </a:effectLst>
              </a:rPr>
              <a:t>Applications</a:t>
            </a:r>
            <a:r>
              <a:rPr lang="en-US" sz="2800" dirty="0">
                <a:solidFill>
                  <a:schemeClr val="bg1"/>
                </a:solidFill>
                <a:effectLst>
                  <a:outerShdw blurRad="50800" dist="38100" dir="2700000" sx="99000" sy="99000" algn="tl" rotWithShape="0">
                    <a:schemeClr val="tx1">
                      <a:alpha val="43000"/>
                    </a:schemeClr>
                  </a:outerShdw>
                </a:effectLst>
              </a:rPr>
              <a:t> </a:t>
            </a:r>
            <a:br>
              <a:rPr lang="en-US" sz="2800" dirty="0">
                <a:solidFill>
                  <a:schemeClr val="bg1"/>
                </a:solidFill>
                <a:effectLst>
                  <a:outerShdw blurRad="50800" dist="38100" dir="2700000" sx="99000" sy="99000" algn="tl" rotWithShape="0">
                    <a:schemeClr val="tx1">
                      <a:alpha val="43000"/>
                    </a:schemeClr>
                  </a:outerShdw>
                </a:effectLst>
              </a:rPr>
            </a:br>
            <a:r>
              <a:rPr lang="en-US" sz="2800" dirty="0">
                <a:solidFill>
                  <a:schemeClr val="bg1"/>
                </a:solidFill>
                <a:effectLst>
                  <a:outerShdw blurRad="50800" dist="38100" dir="2700000" sx="99000" sy="99000" algn="tl" rotWithShape="0">
                    <a:schemeClr val="tx1">
                      <a:alpha val="43000"/>
                    </a:schemeClr>
                  </a:outerShdw>
                </a:effectLst>
              </a:rPr>
              <a:t>Location: University of Hawaii - </a:t>
            </a:r>
            <a:r>
              <a:rPr lang="en-US" sz="2800" dirty="0" err="1">
                <a:solidFill>
                  <a:schemeClr val="bg1"/>
                </a:solidFill>
                <a:effectLst>
                  <a:outerShdw blurRad="50800" dist="38100" dir="2700000" sx="99000" sy="99000" algn="tl" rotWithShape="0">
                    <a:schemeClr val="tx1">
                      <a:alpha val="43000"/>
                    </a:schemeClr>
                  </a:outerShdw>
                </a:effectLst>
              </a:rPr>
              <a:t>Manoa</a:t>
            </a:r>
            <a:r>
              <a:rPr lang="en-US" sz="2800" dirty="0">
                <a:solidFill>
                  <a:schemeClr val="bg1"/>
                </a:solidFill>
                <a:effectLst>
                  <a:outerShdw blurRad="50800" dist="38100" dir="2700000" sx="99000" sy="99000" algn="tl" rotWithShape="0">
                    <a:schemeClr val="tx1">
                      <a:alpha val="43000"/>
                    </a:schemeClr>
                  </a:outerShdw>
                </a:effectLst>
              </a:rPr>
              <a:t/>
            </a:r>
            <a:br>
              <a:rPr lang="en-US" sz="2800" dirty="0">
                <a:solidFill>
                  <a:schemeClr val="bg1"/>
                </a:solidFill>
                <a:effectLst>
                  <a:outerShdw blurRad="50800" dist="38100" dir="2700000" sx="99000" sy="99000" algn="tl" rotWithShape="0">
                    <a:schemeClr val="tx1">
                      <a:alpha val="43000"/>
                    </a:schemeClr>
                  </a:outerShdw>
                </a:effectLst>
              </a:rPr>
            </a:br>
            <a:r>
              <a:rPr lang="en-US" sz="2800" dirty="0">
                <a:solidFill>
                  <a:schemeClr val="bg1"/>
                </a:solidFill>
                <a:effectLst>
                  <a:outerShdw blurRad="50800" dist="38100" dir="2700000" sx="99000" sy="99000" algn="tl" rotWithShape="0">
                    <a:schemeClr val="tx1">
                      <a:alpha val="43000"/>
                    </a:schemeClr>
                  </a:outerShdw>
                </a:effectLst>
              </a:rPr>
              <a:t> </a:t>
            </a:r>
            <a:r>
              <a:rPr lang="en-US" sz="2800" dirty="0" smtClean="0">
                <a:solidFill>
                  <a:schemeClr val="bg1"/>
                </a:solidFill>
                <a:effectLst>
                  <a:outerShdw blurRad="50800" dist="38100" dir="2700000" sx="99000" sy="99000" algn="tl" rotWithShape="0">
                    <a:schemeClr val="tx1">
                      <a:alpha val="43000"/>
                    </a:schemeClr>
                  </a:outerShdw>
                </a:effectLst>
              </a:rPr>
              <a:t>Date</a:t>
            </a:r>
            <a:r>
              <a:rPr lang="en-US" sz="2800" dirty="0">
                <a:solidFill>
                  <a:schemeClr val="bg1"/>
                </a:solidFill>
                <a:effectLst>
                  <a:outerShdw blurRad="50800" dist="38100" dir="2700000" sx="99000" sy="99000" algn="tl" rotWithShape="0">
                    <a:schemeClr val="tx1">
                      <a:alpha val="43000"/>
                    </a:schemeClr>
                  </a:outerShdw>
                </a:effectLst>
              </a:rPr>
              <a:t>: 20-23 August 2013</a:t>
            </a:r>
          </a:p>
        </p:txBody>
      </p:sp>
    </p:spTree>
    <p:extLst>
      <p:ext uri="{BB962C8B-B14F-4D97-AF65-F5344CB8AC3E}">
        <p14:creationId xmlns:p14="http://schemas.microsoft.com/office/powerpoint/2010/main" val="17272502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Demonstrations</a:t>
            </a:r>
            <a:endParaRPr lang="en-US" sz="3600" dirty="0"/>
          </a:p>
        </p:txBody>
      </p:sp>
      <p:pic>
        <p:nvPicPr>
          <p:cNvPr id="4" name="Content Placeholder 3" descr="IMG_1388.JPG"/>
          <p:cNvPicPr>
            <a:picLocks noGrp="1" noChangeAspect="1"/>
          </p:cNvPicPr>
          <p:nvPr>
            <p:ph idx="1"/>
          </p:nvPr>
        </p:nvPicPr>
        <p:blipFill>
          <a:blip r:embed="rId2">
            <a:extLst>
              <a:ext uri="{28A0092B-C50C-407E-A947-70E740481C1C}">
                <a14:useLocalDpi xmlns:a14="http://schemas.microsoft.com/office/drawing/2010/main" val="0"/>
              </a:ext>
            </a:extLst>
          </a:blip>
          <a:srcRect t="1132" b="1132"/>
          <a:stretch>
            <a:fillRect/>
          </a:stretch>
        </p:blipFill>
        <p:spPr>
          <a:xfrm>
            <a:off x="326655" y="-132289"/>
            <a:ext cx="8502035" cy="6232201"/>
          </a:xfrm>
        </p:spPr>
      </p:pic>
      <p:sp>
        <p:nvSpPr>
          <p:cNvPr id="5" name="TextBox 4"/>
          <p:cNvSpPr txBox="1"/>
          <p:nvPr/>
        </p:nvSpPr>
        <p:spPr>
          <a:xfrm>
            <a:off x="1369023" y="6000162"/>
            <a:ext cx="6891650" cy="830997"/>
          </a:xfrm>
          <a:prstGeom prst="rect">
            <a:avLst/>
          </a:prstGeom>
          <a:noFill/>
        </p:spPr>
        <p:txBody>
          <a:bodyPr wrap="square" rtlCol="0">
            <a:spAutoFit/>
          </a:bodyPr>
          <a:lstStyle/>
          <a:p>
            <a:r>
              <a:rPr lang="en-US" sz="2400" b="1" dirty="0" smtClean="0"/>
              <a:t>Students working on a lab during the Hawaii VIIRS/MODIS direct broadcast application workshop.</a:t>
            </a:r>
            <a:endParaRPr lang="en-US" sz="2400" b="1" dirty="0"/>
          </a:p>
        </p:txBody>
      </p:sp>
    </p:spTree>
    <p:extLst>
      <p:ext uri="{BB962C8B-B14F-4D97-AF65-F5344CB8AC3E}">
        <p14:creationId xmlns:p14="http://schemas.microsoft.com/office/powerpoint/2010/main" val="18652667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5" name="Title 1"/>
          <p:cNvSpPr>
            <a:spLocks noGrp="1"/>
          </p:cNvSpPr>
          <p:nvPr>
            <p:ph type="title"/>
          </p:nvPr>
        </p:nvSpPr>
        <p:spPr>
          <a:xfrm>
            <a:off x="128746" y="221698"/>
            <a:ext cx="9015254" cy="692150"/>
          </a:xfrm>
        </p:spPr>
        <p:txBody>
          <a:bodyPr/>
          <a:lstStyle/>
          <a:p>
            <a:r>
              <a:rPr lang="en-US" sz="3200" dirty="0" smtClean="0">
                <a:latin typeface="Calibri" charset="0"/>
                <a:ea typeface="ＭＳ Ｐゴシック" charset="0"/>
                <a:cs typeface="ＭＳ Ｐゴシック" charset="0"/>
              </a:rPr>
              <a:t>Remote Sensing Course</a:t>
            </a:r>
            <a:br>
              <a:rPr lang="en-US" sz="3200" dirty="0" smtClean="0">
                <a:latin typeface="Calibri" charset="0"/>
                <a:ea typeface="ＭＳ Ｐゴシック" charset="0"/>
                <a:cs typeface="ＭＳ Ｐゴシック" charset="0"/>
              </a:rPr>
            </a:br>
            <a:r>
              <a:rPr lang="en-US" sz="3200" dirty="0" smtClean="0">
                <a:latin typeface="Calibri" charset="0"/>
                <a:ea typeface="ＭＳ Ｐゴシック" charset="0"/>
                <a:cs typeface="ＭＳ Ｐゴシック" charset="0"/>
              </a:rPr>
              <a:t>Using Hydra2  </a:t>
            </a:r>
            <a:br>
              <a:rPr lang="en-US" sz="3200" dirty="0" smtClean="0">
                <a:latin typeface="Calibri" charset="0"/>
                <a:ea typeface="ＭＳ Ｐゴシック" charset="0"/>
                <a:cs typeface="ＭＳ Ｐゴシック" charset="0"/>
              </a:rPr>
            </a:br>
            <a:r>
              <a:rPr lang="en-US" sz="2000" dirty="0" smtClean="0">
                <a:latin typeface="Calibri" charset="0"/>
                <a:ea typeface="ＭＳ Ｐゴシック" charset="0"/>
                <a:cs typeface="ＭＳ Ｐゴシック" charset="0"/>
              </a:rPr>
              <a:t>Provided by Diana Rodriguez, Argentina Met Service </a:t>
            </a:r>
            <a:endParaRPr lang="en-US" sz="3200" dirty="0">
              <a:latin typeface="Calibri" charset="0"/>
              <a:ea typeface="ＭＳ Ｐゴシック" charset="0"/>
              <a:cs typeface="ＭＳ Ｐゴシック" charset="0"/>
            </a:endParaRPr>
          </a:p>
        </p:txBody>
      </p:sp>
      <p:pic>
        <p:nvPicPr>
          <p:cNvPr id="3" name="Picture 2" descr="Screen Shot 2014-11-17 at 2.50.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1152"/>
            <a:ext cx="9144000" cy="5519956"/>
          </a:xfrm>
          <a:prstGeom prst="rect">
            <a:avLst/>
          </a:prstGeom>
        </p:spPr>
      </p:pic>
    </p:spTree>
    <p:extLst>
      <p:ext uri="{BB962C8B-B14F-4D97-AF65-F5344CB8AC3E}">
        <p14:creationId xmlns:p14="http://schemas.microsoft.com/office/powerpoint/2010/main" val="3808383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5" name="Title 1"/>
          <p:cNvSpPr>
            <a:spLocks noGrp="1"/>
          </p:cNvSpPr>
          <p:nvPr>
            <p:ph type="title"/>
          </p:nvPr>
        </p:nvSpPr>
        <p:spPr>
          <a:xfrm>
            <a:off x="128746" y="221698"/>
            <a:ext cx="9015254" cy="692150"/>
          </a:xfrm>
        </p:spPr>
        <p:txBody>
          <a:bodyPr/>
          <a:lstStyle/>
          <a:p>
            <a:r>
              <a:rPr lang="en-US" sz="3200" dirty="0">
                <a:latin typeface="Calibri" charset="0"/>
                <a:ea typeface="ＭＳ Ｐゴシック" charset="0"/>
                <a:cs typeface="ＭＳ Ｐゴシック" charset="0"/>
              </a:rPr>
              <a:t>Remote Sensing Course</a:t>
            </a:r>
            <a:br>
              <a:rPr lang="en-US" sz="3200" dirty="0">
                <a:latin typeface="Calibri" charset="0"/>
                <a:ea typeface="ＭＳ Ｐゴシック" charset="0"/>
                <a:cs typeface="ＭＳ Ｐゴシック" charset="0"/>
              </a:rPr>
            </a:br>
            <a:r>
              <a:rPr lang="en-US" sz="3200" dirty="0">
                <a:latin typeface="Calibri" charset="0"/>
                <a:ea typeface="ＭＳ Ｐゴシック" charset="0"/>
                <a:cs typeface="ＭＳ Ｐゴシック" charset="0"/>
              </a:rPr>
              <a:t>Using </a:t>
            </a:r>
            <a:r>
              <a:rPr lang="en-US" sz="3200" dirty="0" smtClean="0">
                <a:latin typeface="Calibri" charset="0"/>
                <a:ea typeface="ＭＳ Ｐゴシック" charset="0"/>
                <a:cs typeface="ＭＳ Ｐゴシック" charset="0"/>
              </a:rPr>
              <a:t>Hydra2 </a:t>
            </a:r>
            <a:br>
              <a:rPr lang="en-US" sz="3200" dirty="0" smtClean="0">
                <a:latin typeface="Calibri" charset="0"/>
                <a:ea typeface="ＭＳ Ｐゴシック" charset="0"/>
                <a:cs typeface="ＭＳ Ｐゴシック" charset="0"/>
              </a:rPr>
            </a:br>
            <a:r>
              <a:rPr lang="en-US" sz="2000" dirty="0" smtClean="0">
                <a:latin typeface="Calibri" charset="0"/>
                <a:ea typeface="ＭＳ Ｐゴシック" charset="0"/>
                <a:cs typeface="ＭＳ Ｐゴシック" charset="0"/>
              </a:rPr>
              <a:t>Provided by Diana Rodriguez, Argentina Met </a:t>
            </a:r>
            <a:r>
              <a:rPr lang="en-US" sz="2000" dirty="0" err="1" smtClean="0">
                <a:latin typeface="Calibri" charset="0"/>
                <a:ea typeface="ＭＳ Ｐゴシック" charset="0"/>
                <a:cs typeface="ＭＳ Ｐゴシック" charset="0"/>
              </a:rPr>
              <a:t>SErvirce</a:t>
            </a:r>
            <a:endParaRPr lang="en-US" sz="2000" dirty="0">
              <a:latin typeface="Calibri" charset="0"/>
              <a:ea typeface="ＭＳ Ｐゴシック" charset="0"/>
              <a:cs typeface="ＭＳ Ｐゴシック" charset="0"/>
            </a:endParaRPr>
          </a:p>
        </p:txBody>
      </p:sp>
      <p:sp>
        <p:nvSpPr>
          <p:cNvPr id="31751" name="Rectangle 10"/>
          <p:cNvSpPr>
            <a:spLocks noChangeArrowheads="1"/>
          </p:cNvSpPr>
          <p:nvPr/>
        </p:nvSpPr>
        <p:spPr bwMode="auto">
          <a:xfrm>
            <a:off x="0" y="6224618"/>
            <a:ext cx="816070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r>
              <a:rPr lang="en-US" sz="2000" dirty="0"/>
              <a:t>Hydra 2 display of </a:t>
            </a:r>
            <a:r>
              <a:rPr lang="en-US" sz="2000" dirty="0" smtClean="0"/>
              <a:t>VIIRS DNB, Nighttime view of Buenos Aires</a:t>
            </a:r>
            <a:endParaRPr lang="en-US" sz="2000" dirty="0"/>
          </a:p>
        </p:txBody>
      </p:sp>
      <p:pic>
        <p:nvPicPr>
          <p:cNvPr id="2" name="Picture 1"/>
          <p:cNvPicPr>
            <a:picLocks noChangeAspect="1"/>
          </p:cNvPicPr>
          <p:nvPr/>
        </p:nvPicPr>
        <p:blipFill>
          <a:blip r:embed="rId2"/>
          <a:stretch>
            <a:fillRect/>
          </a:stretch>
        </p:blipFill>
        <p:spPr>
          <a:xfrm>
            <a:off x="0" y="1344613"/>
            <a:ext cx="9144000" cy="4679950"/>
          </a:xfrm>
          <a:prstGeom prst="rect">
            <a:avLst/>
          </a:prstGeom>
        </p:spPr>
      </p:pic>
    </p:spTree>
    <p:extLst>
      <p:ext uri="{BB962C8B-B14F-4D97-AF65-F5344CB8AC3E}">
        <p14:creationId xmlns:p14="http://schemas.microsoft.com/office/powerpoint/2010/main" val="135217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779462" y="-333267"/>
            <a:ext cx="7581901" cy="1653988"/>
          </a:xfrm>
        </p:spPr>
        <p:txBody>
          <a:bodyPr/>
          <a:lstStyle/>
          <a:p>
            <a:r>
              <a:rPr lang="en-US" dirty="0" smtClean="0">
                <a:latin typeface="Calibri" charset="0"/>
                <a:ea typeface="ＭＳ Ｐゴシック" charset="0"/>
                <a:cs typeface="ＭＳ Ｐゴシック" charset="0"/>
              </a:rPr>
              <a:t>VIIRS </a:t>
            </a:r>
            <a:r>
              <a:rPr lang="en-US" dirty="0">
                <a:latin typeface="Calibri" charset="0"/>
                <a:ea typeface="ＭＳ Ｐゴシック" charset="0"/>
                <a:cs typeface="ＭＳ Ｐゴシック" charset="0"/>
              </a:rPr>
              <a:t>Imagery EDR</a:t>
            </a:r>
          </a:p>
        </p:txBody>
      </p:sp>
      <p:sp>
        <p:nvSpPr>
          <p:cNvPr id="32770" name="Content Placeholder 2"/>
          <p:cNvSpPr>
            <a:spLocks noGrp="1"/>
          </p:cNvSpPr>
          <p:nvPr>
            <p:ph idx="1"/>
          </p:nvPr>
        </p:nvSpPr>
        <p:spPr>
          <a:xfrm>
            <a:off x="779462" y="1112605"/>
            <a:ext cx="7581901" cy="5510541"/>
          </a:xfrm>
        </p:spPr>
        <p:txBody>
          <a:bodyPr>
            <a:normAutofit lnSpcReduction="10000"/>
          </a:bodyPr>
          <a:lstStyle/>
          <a:p>
            <a:r>
              <a:rPr lang="en-US" dirty="0">
                <a:latin typeface="Calibri" charset="0"/>
                <a:ea typeface="ＭＳ Ｐゴシック" charset="0"/>
                <a:cs typeface="ＭＳ Ｐゴシック" charset="0"/>
              </a:rPr>
              <a:t>Creates projected VIIRS image data on a Ground Track Mercator grid.</a:t>
            </a:r>
          </a:p>
          <a:p>
            <a:r>
              <a:rPr lang="en-US" dirty="0" smtClean="0">
                <a:latin typeface="Calibri" charset="0"/>
                <a:ea typeface="ＭＳ Ｐゴシック" charset="0"/>
                <a:cs typeface="ＭＳ Ｐゴシック" charset="0"/>
              </a:rPr>
              <a:t>With small reformatting effort, product </a:t>
            </a:r>
            <a:r>
              <a:rPr lang="en-US" dirty="0">
                <a:latin typeface="Calibri" charset="0"/>
                <a:ea typeface="ＭＳ Ｐゴシック" charset="0"/>
                <a:cs typeface="ＭＳ Ｐゴシック" charset="0"/>
              </a:rPr>
              <a:t>can be </a:t>
            </a:r>
            <a:r>
              <a:rPr lang="en-US" dirty="0" smtClean="0">
                <a:latin typeface="Calibri" charset="0"/>
                <a:ea typeface="ＭＳ Ｐゴシック" charset="0"/>
                <a:cs typeface="ＭＳ Ｐゴシック" charset="0"/>
              </a:rPr>
              <a:t>directly ingested </a:t>
            </a:r>
            <a:r>
              <a:rPr lang="en-US" dirty="0">
                <a:latin typeface="Calibri" charset="0"/>
                <a:ea typeface="ＭＳ Ｐゴシック" charset="0"/>
                <a:cs typeface="ＭＳ Ｐゴシック" charset="0"/>
              </a:rPr>
              <a:t>into NWS AWIPS2.</a:t>
            </a:r>
          </a:p>
          <a:p>
            <a:r>
              <a:rPr lang="en-US" dirty="0">
                <a:latin typeface="Calibri" charset="0"/>
                <a:ea typeface="ＭＳ Ｐゴシック" charset="0"/>
                <a:cs typeface="ＭＳ Ｐゴシック" charset="0"/>
              </a:rPr>
              <a:t>Supports I-band resolution (375 meters).</a:t>
            </a:r>
          </a:p>
          <a:p>
            <a:r>
              <a:rPr lang="en-US" dirty="0">
                <a:latin typeface="Calibri" charset="0"/>
                <a:ea typeface="ＭＳ Ｐゴシック" charset="0"/>
                <a:cs typeface="ＭＳ Ｐゴシック" charset="0"/>
              </a:rPr>
              <a:t>Provides VIIRS Near Constant Contrast (NCC) product for Day/Night Band</a:t>
            </a:r>
            <a:r>
              <a:rPr lang="en-US" dirty="0" smtClean="0">
                <a:latin typeface="Calibri" charset="0"/>
                <a:ea typeface="ＭＳ Ｐゴシック" charset="0"/>
                <a:cs typeface="ＭＳ Ｐゴシック" charset="0"/>
              </a:rPr>
              <a:t>.</a:t>
            </a:r>
          </a:p>
          <a:p>
            <a:r>
              <a:rPr lang="en-US" dirty="0" smtClean="0">
                <a:latin typeface="Calibri" charset="0"/>
                <a:ea typeface="ＭＳ Ｐゴシック" charset="0"/>
                <a:cs typeface="ＭＳ Ｐゴシック" charset="0"/>
              </a:rPr>
              <a:t>Software currently being executed in GINA AK, UW and soon in Honolulu, in support of </a:t>
            </a:r>
            <a:r>
              <a:rPr lang="en-US" dirty="0" err="1" smtClean="0">
                <a:latin typeface="Calibri" charset="0"/>
                <a:ea typeface="ＭＳ Ｐゴシック" charset="0"/>
                <a:cs typeface="ＭＳ Ｐゴシック" charset="0"/>
              </a:rPr>
              <a:t>realtime</a:t>
            </a:r>
            <a:r>
              <a:rPr lang="en-US" dirty="0" smtClean="0">
                <a:latin typeface="Calibri" charset="0"/>
                <a:ea typeface="ＭＳ Ｐゴシック" charset="0"/>
                <a:cs typeface="ＭＳ Ｐゴシック" charset="0"/>
              </a:rPr>
              <a:t> NWS use.</a:t>
            </a:r>
          </a:p>
          <a:p>
            <a:r>
              <a:rPr lang="en-US" dirty="0" smtClean="0">
                <a:latin typeface="Calibri" charset="0"/>
                <a:ea typeface="ＭＳ Ｐゴシック" charset="0"/>
                <a:cs typeface="ＭＳ Ｐゴシック" charset="0"/>
              </a:rPr>
              <a:t> Distribution </a:t>
            </a:r>
            <a:r>
              <a:rPr lang="en-US" dirty="0">
                <a:latin typeface="Calibri" charset="0"/>
                <a:ea typeface="ＭＳ Ｐゴシック" charset="0"/>
                <a:cs typeface="ＭＳ Ｐゴシック" charset="0"/>
              </a:rPr>
              <a:t>example:  ftp://</a:t>
            </a:r>
            <a:r>
              <a:rPr lang="en-US" dirty="0" err="1">
                <a:latin typeface="Calibri" charset="0"/>
                <a:ea typeface="ＭＳ Ｐゴシック" charset="0"/>
                <a:cs typeface="ＭＳ Ｐゴシック" charset="0"/>
              </a:rPr>
              <a:t>ftp.ssec.wisc.edu</a:t>
            </a:r>
            <a:r>
              <a:rPr lang="en-US" dirty="0">
                <a:latin typeface="Calibri" charset="0"/>
                <a:ea typeface="ＭＳ Ｐゴシック" charset="0"/>
                <a:cs typeface="ＭＳ Ｐゴシック" charset="0"/>
              </a:rPr>
              <a:t>/pub/</a:t>
            </a:r>
            <a:r>
              <a:rPr lang="en-US" dirty="0" err="1">
                <a:latin typeface="Calibri" charset="0"/>
                <a:ea typeface="ＭＳ Ｐゴシック" charset="0"/>
                <a:cs typeface="ＭＳ Ｐゴシック" charset="0"/>
              </a:rPr>
              <a:t>eosdb</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npp</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viirs</a:t>
            </a:r>
            <a:r>
              <a:rPr lang="en-US" dirty="0">
                <a:latin typeface="Calibri" charset="0"/>
                <a:ea typeface="ＭＳ Ｐゴシック" charset="0"/>
                <a:cs typeface="ＭＳ Ｐゴシック" charset="0"/>
              </a:rPr>
              <a:t>/2014_11_17_321_2017/</a:t>
            </a:r>
            <a:r>
              <a:rPr lang="en-US" dirty="0" err="1">
                <a:latin typeface="Calibri" charset="0"/>
                <a:ea typeface="ＭＳ Ｐゴシック" charset="0"/>
                <a:cs typeface="ＭＳ Ｐゴシック" charset="0"/>
              </a:rPr>
              <a:t>edr</a:t>
            </a:r>
            <a:r>
              <a:rPr lang="en-US" dirty="0">
                <a:latin typeface="Calibri" charset="0"/>
                <a:ea typeface="ＭＳ Ｐゴシック" charset="0"/>
                <a:cs typeface="ＭＳ Ｐゴシック" charset="0"/>
              </a:rPr>
              <a:t>/ </a:t>
            </a:r>
          </a:p>
        </p:txBody>
      </p:sp>
    </p:spTree>
    <p:extLst>
      <p:ext uri="{BB962C8B-B14F-4D97-AF65-F5344CB8AC3E}">
        <p14:creationId xmlns:p14="http://schemas.microsoft.com/office/powerpoint/2010/main" val="3454961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01_031914_2259_Zoomed.png"/>
          <p:cNvPicPr>
            <a:picLocks noChangeAspect="1"/>
          </p:cNvPicPr>
          <p:nvPr/>
        </p:nvPicPr>
        <p:blipFill rotWithShape="1">
          <a:blip r:embed="rId2">
            <a:extLst>
              <a:ext uri="{28A0092B-C50C-407E-A947-70E740481C1C}">
                <a14:useLocalDpi xmlns:a14="http://schemas.microsoft.com/office/drawing/2010/main" val="0"/>
              </a:ext>
            </a:extLst>
          </a:blip>
          <a:srcRect t="1826"/>
          <a:stretch/>
        </p:blipFill>
        <p:spPr>
          <a:xfrm>
            <a:off x="0" y="723905"/>
            <a:ext cx="9144000" cy="6146755"/>
          </a:xfrm>
          <a:prstGeom prst="rect">
            <a:avLst/>
          </a:prstGeom>
        </p:spPr>
      </p:pic>
      <p:pic>
        <p:nvPicPr>
          <p:cNvPr id="6" name="Picture 6" descr="SSEC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807" y="865001"/>
            <a:ext cx="820421" cy="579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NOAA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71898" y="865001"/>
            <a:ext cx="571463" cy="57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
        <p:nvSpPr>
          <p:cNvPr id="8" name="Title 3"/>
          <p:cNvSpPr txBox="1">
            <a:spLocks/>
          </p:cNvSpPr>
          <p:nvPr/>
        </p:nvSpPr>
        <p:spPr>
          <a:xfrm>
            <a:off x="0" y="-204526"/>
            <a:ext cx="9144000" cy="960256"/>
          </a:xfrm>
          <a:prstGeom prst="rect">
            <a:avLst/>
          </a:prstGeom>
          <a:solidFill>
            <a:schemeClr val="tx1"/>
          </a:solidFill>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VIIRS Imagery EDR I-Band 1 in AWIPS-II</a:t>
            </a:r>
            <a:br>
              <a:rPr lang="en-US" dirty="0" smtClean="0">
                <a:solidFill>
                  <a:schemeClr val="bg1"/>
                </a:solidFill>
              </a:rPr>
            </a:br>
            <a:r>
              <a:rPr lang="en-US" sz="2000" dirty="0" smtClean="0">
                <a:solidFill>
                  <a:schemeClr val="bg1"/>
                </a:solidFill>
              </a:rPr>
              <a:t>Processed using CSPP Software including conversion to NetCDF4   19 March 2014</a:t>
            </a:r>
            <a:endParaRPr lang="en-US" sz="2000" dirty="0">
              <a:solidFill>
                <a:schemeClr val="bg1"/>
              </a:solidFill>
            </a:endParaRPr>
          </a:p>
        </p:txBody>
      </p:sp>
    </p:spTree>
    <p:extLst>
      <p:ext uri="{BB962C8B-B14F-4D97-AF65-F5344CB8AC3E}">
        <p14:creationId xmlns:p14="http://schemas.microsoft.com/office/powerpoint/2010/main" val="18577843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03_031914_2259_Zoomed.pn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2471"/>
          <a:stretch/>
        </p:blipFill>
        <p:spPr>
          <a:xfrm>
            <a:off x="0" y="764286"/>
            <a:ext cx="9144000" cy="6106380"/>
          </a:xfrm>
          <a:prstGeom prst="rect">
            <a:avLst/>
          </a:prstGeom>
        </p:spPr>
      </p:pic>
      <p:sp>
        <p:nvSpPr>
          <p:cNvPr id="4" name="Title 3"/>
          <p:cNvSpPr txBox="1">
            <a:spLocks/>
          </p:cNvSpPr>
          <p:nvPr/>
        </p:nvSpPr>
        <p:spPr>
          <a:xfrm>
            <a:off x="0" y="-204526"/>
            <a:ext cx="9144000" cy="960256"/>
          </a:xfrm>
          <a:prstGeom prst="rect">
            <a:avLst/>
          </a:prstGeom>
          <a:solidFill>
            <a:schemeClr val="tx1"/>
          </a:solidFill>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VIIRS Imagery EDR I-Band 3 in AWIPS-II</a:t>
            </a:r>
            <a:br>
              <a:rPr lang="en-US" dirty="0" smtClean="0">
                <a:solidFill>
                  <a:schemeClr val="bg1"/>
                </a:solidFill>
              </a:rPr>
            </a:br>
            <a:r>
              <a:rPr lang="en-US" sz="2000" dirty="0" smtClean="0">
                <a:solidFill>
                  <a:schemeClr val="bg1"/>
                </a:solidFill>
              </a:rPr>
              <a:t>Processed using CSPP Software including conversion to NetCDF4   19 March 2014</a:t>
            </a:r>
            <a:endParaRPr lang="en-US" sz="2000" dirty="0">
              <a:solidFill>
                <a:schemeClr val="bg1"/>
              </a:solidFill>
            </a:endParaRPr>
          </a:p>
        </p:txBody>
      </p:sp>
      <p:pic>
        <p:nvPicPr>
          <p:cNvPr id="5" name="Picture 6" descr="SSEC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3807" y="865001"/>
            <a:ext cx="820421" cy="579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NOAA_log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71898" y="865001"/>
            <a:ext cx="571463" cy="57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569543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41115" y="620713"/>
            <a:ext cx="8835989" cy="692150"/>
          </a:xfrm>
        </p:spPr>
        <p:txBody>
          <a:bodyPr/>
          <a:lstStyle/>
          <a:p>
            <a:r>
              <a:rPr lang="en-US" dirty="0">
                <a:latin typeface="Calibri" charset="0"/>
                <a:ea typeface="ＭＳ Ｐゴシック" charset="0"/>
                <a:cs typeface="ＭＳ Ｐゴシック" charset="0"/>
              </a:rPr>
              <a:t>Coming </a:t>
            </a:r>
            <a:r>
              <a:rPr lang="en-US" dirty="0" smtClean="0">
                <a:latin typeface="Calibri" charset="0"/>
                <a:ea typeface="ＭＳ Ｐゴシック" charset="0"/>
                <a:cs typeface="ＭＳ Ｐゴシック" charset="0"/>
              </a:rPr>
              <a:t>Soon </a:t>
            </a:r>
            <a:br>
              <a:rPr lang="en-US" dirty="0" smtClean="0">
                <a:latin typeface="Calibri" charset="0"/>
                <a:ea typeface="ＭＳ Ｐゴシック" charset="0"/>
                <a:cs typeface="ＭＳ Ｐゴシック" charset="0"/>
              </a:rPr>
            </a:br>
            <a:endParaRPr lang="en-US" dirty="0">
              <a:latin typeface="Calibri" charset="0"/>
              <a:ea typeface="ＭＳ Ｐゴシック" charset="0"/>
              <a:cs typeface="ＭＳ Ｐゴシック" charset="0"/>
            </a:endParaRPr>
          </a:p>
        </p:txBody>
      </p:sp>
      <p:sp>
        <p:nvSpPr>
          <p:cNvPr id="3" name="Content Placeholder 2"/>
          <p:cNvSpPr>
            <a:spLocks noGrp="1"/>
          </p:cNvSpPr>
          <p:nvPr>
            <p:ph idx="1"/>
          </p:nvPr>
        </p:nvSpPr>
        <p:spPr>
          <a:xfrm>
            <a:off x="457200" y="1123229"/>
            <a:ext cx="8229600" cy="5400675"/>
          </a:xfrm>
        </p:spPr>
        <p:txBody>
          <a:bodyPr>
            <a:normAutofit fontScale="92500" lnSpcReduction="10000"/>
          </a:bodyPr>
          <a:lstStyle/>
          <a:p>
            <a:pPr>
              <a:defRPr/>
            </a:pPr>
            <a:r>
              <a:rPr lang="en-US" dirty="0" smtClean="0"/>
              <a:t>CSPP SDR software based on Mx8.6 updated science </a:t>
            </a:r>
            <a:r>
              <a:rPr lang="en-US" dirty="0"/>
              <a:t>algorithms for </a:t>
            </a:r>
            <a:r>
              <a:rPr lang="en-US" dirty="0" smtClean="0"/>
              <a:t>all SDRs and EDRs, plus OMPS instrument SDR.</a:t>
            </a:r>
          </a:p>
          <a:p>
            <a:pPr>
              <a:defRPr/>
            </a:pPr>
            <a:r>
              <a:rPr lang="en-US" dirty="0" smtClean="0"/>
              <a:t>Software to produce </a:t>
            </a:r>
            <a:r>
              <a:rPr lang="en-US" dirty="0" err="1" smtClean="0"/>
              <a:t>CrIS</a:t>
            </a:r>
            <a:r>
              <a:rPr lang="en-US" dirty="0" smtClean="0"/>
              <a:t> Full Spectral Resolution </a:t>
            </a:r>
            <a:r>
              <a:rPr lang="en-US" dirty="0"/>
              <a:t> </a:t>
            </a:r>
            <a:r>
              <a:rPr lang="en-US" dirty="0" smtClean="0"/>
              <a:t>SDRs.</a:t>
            </a:r>
          </a:p>
          <a:p>
            <a:pPr>
              <a:defRPr/>
            </a:pPr>
            <a:r>
              <a:rPr lang="en-US" dirty="0"/>
              <a:t>NUCAPS profiles of temperature, moisture, ozone, and other trace gases; cloud and surface products; and other products from cloud cleared radiances from </a:t>
            </a:r>
            <a:r>
              <a:rPr lang="en-US" dirty="0" err="1"/>
              <a:t>CrIS</a:t>
            </a:r>
            <a:r>
              <a:rPr lang="en-US" dirty="0"/>
              <a:t>/</a:t>
            </a:r>
            <a:r>
              <a:rPr lang="en-US" dirty="0" smtClean="0"/>
              <a:t>ATMS.</a:t>
            </a:r>
          </a:p>
          <a:p>
            <a:pPr lvl="1">
              <a:defRPr/>
            </a:pPr>
            <a:r>
              <a:rPr lang="en-US" dirty="0"/>
              <a:t>Development led by Chris Barnet</a:t>
            </a:r>
            <a:r>
              <a:rPr lang="en-US" dirty="0" smtClean="0"/>
              <a:t>.</a:t>
            </a:r>
          </a:p>
          <a:p>
            <a:pPr lvl="1">
              <a:defRPr/>
            </a:pPr>
            <a:r>
              <a:rPr lang="en-US" dirty="0"/>
              <a:t>Also supports IASI/AMSU/MHS and AIRS/</a:t>
            </a:r>
            <a:r>
              <a:rPr lang="en-US" dirty="0" smtClean="0"/>
              <a:t>AMSU.</a:t>
            </a:r>
          </a:p>
          <a:p>
            <a:pPr lvl="1">
              <a:defRPr/>
            </a:pPr>
            <a:r>
              <a:rPr lang="en-US" dirty="0" smtClean="0"/>
              <a:t>Currently </a:t>
            </a:r>
            <a:r>
              <a:rPr lang="en-US" dirty="0"/>
              <a:t>in testing on CSPP development systems at SSEC/CIMSS</a:t>
            </a:r>
            <a:r>
              <a:rPr lang="en-US" dirty="0" smtClean="0"/>
              <a:t>.</a:t>
            </a:r>
          </a:p>
          <a:p>
            <a:pPr>
              <a:defRPr/>
            </a:pPr>
            <a:r>
              <a:rPr lang="en-US" dirty="0" smtClean="0"/>
              <a:t>ASCPO - Derives </a:t>
            </a:r>
            <a:r>
              <a:rPr lang="en-US" dirty="0"/>
              <a:t>cloud cleared sea surface temperatures from VIIRS, MODIS, and AVHRR Level 1B imagery</a:t>
            </a:r>
            <a:r>
              <a:rPr lang="en-US" dirty="0" smtClean="0"/>
              <a:t>. </a:t>
            </a:r>
          </a:p>
          <a:p>
            <a:pPr lvl="1">
              <a:defRPr/>
            </a:pPr>
            <a:r>
              <a:rPr lang="en-US" dirty="0" smtClean="0"/>
              <a:t>Development </a:t>
            </a:r>
            <a:r>
              <a:rPr lang="en-US" dirty="0"/>
              <a:t>led by Alex </a:t>
            </a:r>
            <a:r>
              <a:rPr lang="en-US" dirty="0" err="1" smtClean="0"/>
              <a:t>Ignatov</a:t>
            </a:r>
            <a:r>
              <a:rPr lang="en-US" dirty="0" smtClean="0"/>
              <a:t>.</a:t>
            </a:r>
          </a:p>
          <a:p>
            <a:pPr lvl="1">
              <a:defRPr/>
            </a:pPr>
            <a:r>
              <a:rPr lang="en-US" dirty="0" smtClean="0"/>
              <a:t>Currently in testing on CSPP </a:t>
            </a:r>
            <a:r>
              <a:rPr lang="en-US" dirty="0"/>
              <a:t>development systems at SSEC/CIMSS</a:t>
            </a:r>
            <a:r>
              <a:rPr lang="en-US" dirty="0" smtClean="0"/>
              <a:t>.</a:t>
            </a:r>
          </a:p>
          <a:p>
            <a:pPr lvl="1">
              <a:defRPr/>
            </a:pPr>
            <a:r>
              <a:rPr lang="en-US" dirty="0" smtClean="0"/>
              <a:t>NWS eager to view VIIRS SST in AWIPS.</a:t>
            </a:r>
            <a:endParaRPr lang="en-US" dirty="0"/>
          </a:p>
        </p:txBody>
      </p:sp>
    </p:spTree>
    <p:extLst>
      <p:ext uri="{BB962C8B-B14F-4D97-AF65-F5344CB8AC3E}">
        <p14:creationId xmlns:p14="http://schemas.microsoft.com/office/powerpoint/2010/main" val="1775026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dirty="0">
                <a:latin typeface="Calibri" charset="0"/>
                <a:ea typeface="ＭＳ Ｐゴシック" charset="0"/>
                <a:cs typeface="ＭＳ Ｐゴシック" charset="0"/>
              </a:rPr>
              <a:t>CSPP Software Philosophy</a:t>
            </a:r>
          </a:p>
        </p:txBody>
      </p:sp>
      <p:sp>
        <p:nvSpPr>
          <p:cNvPr id="3" name="Content Placeholder 2"/>
          <p:cNvSpPr>
            <a:spLocks noGrp="1"/>
          </p:cNvSpPr>
          <p:nvPr>
            <p:ph idx="1"/>
          </p:nvPr>
        </p:nvSpPr>
        <p:spPr>
          <a:xfrm>
            <a:off x="779462" y="1882587"/>
            <a:ext cx="7690643" cy="4491653"/>
          </a:xfrm>
        </p:spPr>
        <p:txBody>
          <a:bodyPr>
            <a:normAutofit lnSpcReduction="10000"/>
          </a:bodyPr>
          <a:lstStyle/>
          <a:p>
            <a:pPr marL="39687" indent="0">
              <a:spcBef>
                <a:spcPts val="1200"/>
              </a:spcBef>
              <a:buSzPct val="100000"/>
              <a:buFont typeface="Arial" charset="0"/>
              <a:buNone/>
              <a:defRPr/>
            </a:pPr>
            <a:r>
              <a:rPr lang="en-US" dirty="0" smtClean="0">
                <a:cs typeface="Calibri" charset="0"/>
              </a:rPr>
              <a:t>CSPP software must:</a:t>
            </a:r>
          </a:p>
          <a:p>
            <a:pPr marL="496887" indent="-457200">
              <a:spcBef>
                <a:spcPts val="1200"/>
              </a:spcBef>
              <a:buSzPct val="100000"/>
              <a:defRPr/>
            </a:pPr>
            <a:r>
              <a:rPr lang="en-US" dirty="0" smtClean="0">
                <a:cs typeface="Calibri" charset="0"/>
              </a:rPr>
              <a:t>Create useful products for the DB community,</a:t>
            </a:r>
          </a:p>
          <a:p>
            <a:pPr marL="496887" indent="-457200">
              <a:spcBef>
                <a:spcPts val="1200"/>
              </a:spcBef>
              <a:buSzPct val="100000"/>
              <a:defRPr/>
            </a:pPr>
            <a:r>
              <a:rPr lang="en-US" dirty="0" smtClean="0">
                <a:cs typeface="Calibri" charset="0"/>
              </a:rPr>
              <a:t>Include up-to-date algorithms,</a:t>
            </a:r>
          </a:p>
          <a:p>
            <a:pPr marL="496887" indent="-457200">
              <a:spcBef>
                <a:spcPts val="1200"/>
              </a:spcBef>
              <a:buSzPct val="100000"/>
              <a:defRPr/>
            </a:pPr>
            <a:r>
              <a:rPr lang="en-US" dirty="0" smtClean="0">
                <a:cs typeface="Calibri" charset="0"/>
              </a:rPr>
              <a:t>Be pre-compiled for 64-bit Linux,</a:t>
            </a:r>
          </a:p>
          <a:p>
            <a:pPr marL="496887" indent="-457200">
              <a:spcBef>
                <a:spcPts val="1200"/>
              </a:spcBef>
              <a:buSzPct val="100000"/>
              <a:defRPr/>
            </a:pPr>
            <a:r>
              <a:rPr lang="en-US" dirty="0" smtClean="0">
                <a:cs typeface="Calibri" charset="0"/>
              </a:rPr>
              <a:t>Be easy to install and operate,</a:t>
            </a:r>
          </a:p>
          <a:p>
            <a:pPr marL="496887" indent="-457200">
              <a:spcBef>
                <a:spcPts val="1200"/>
              </a:spcBef>
              <a:buSzPct val="100000"/>
              <a:defRPr/>
            </a:pPr>
            <a:r>
              <a:rPr lang="en-US" dirty="0" smtClean="0">
                <a:cs typeface="Calibri" charset="0"/>
              </a:rPr>
              <a:t>Include test data for verification,</a:t>
            </a:r>
          </a:p>
          <a:p>
            <a:pPr marL="496887" indent="-457200">
              <a:spcBef>
                <a:spcPts val="1200"/>
              </a:spcBef>
              <a:buSzPct val="100000"/>
              <a:defRPr/>
            </a:pPr>
            <a:r>
              <a:rPr lang="en-US" dirty="0" smtClean="0">
                <a:cs typeface="Calibri" charset="0"/>
              </a:rPr>
              <a:t>Include quick look image capability,</a:t>
            </a:r>
          </a:p>
          <a:p>
            <a:pPr marL="496887" indent="-457200">
              <a:spcBef>
                <a:spcPts val="1200"/>
              </a:spcBef>
              <a:buSzPct val="100000"/>
              <a:defRPr/>
            </a:pPr>
            <a:r>
              <a:rPr lang="en-US" dirty="0" smtClean="0">
                <a:cs typeface="Calibri" charset="0"/>
              </a:rPr>
              <a:t>Have prompt user support,</a:t>
            </a:r>
          </a:p>
          <a:p>
            <a:pPr marL="496887" indent="-457200">
              <a:spcBef>
                <a:spcPts val="1200"/>
              </a:spcBef>
              <a:buSzPct val="100000"/>
              <a:defRPr/>
            </a:pPr>
            <a:r>
              <a:rPr lang="en-US" dirty="0" smtClean="0">
                <a:cs typeface="Calibri" charset="0"/>
              </a:rPr>
              <a:t>Run efficiently on modest hardware.</a:t>
            </a:r>
          </a:p>
        </p:txBody>
      </p:sp>
    </p:spTree>
    <p:extLst>
      <p:ext uri="{BB962C8B-B14F-4D97-AF65-F5344CB8AC3E}">
        <p14:creationId xmlns:p14="http://schemas.microsoft.com/office/powerpoint/2010/main" val="17404129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0"/>
            <a:ext cx="7581901" cy="1653988"/>
          </a:xfrm>
        </p:spPr>
        <p:txBody>
          <a:bodyPr/>
          <a:lstStyle/>
          <a:p>
            <a:r>
              <a:rPr lang="en-US" dirty="0" smtClean="0"/>
              <a:t>Coming Soon: </a:t>
            </a:r>
            <a:br>
              <a:rPr lang="en-US" dirty="0" smtClean="0"/>
            </a:br>
            <a:r>
              <a:rPr lang="en-US" dirty="0" smtClean="0"/>
              <a:t>CSPP GEO</a:t>
            </a:r>
            <a:endParaRPr lang="en-US" dirty="0"/>
          </a:p>
        </p:txBody>
      </p:sp>
      <p:sp>
        <p:nvSpPr>
          <p:cNvPr id="3" name="Content Placeholder 2"/>
          <p:cNvSpPr>
            <a:spLocks noGrp="1"/>
          </p:cNvSpPr>
          <p:nvPr>
            <p:ph idx="1"/>
          </p:nvPr>
        </p:nvSpPr>
        <p:spPr>
          <a:xfrm>
            <a:off x="457200" y="1753016"/>
            <a:ext cx="8229600" cy="4555241"/>
          </a:xfrm>
        </p:spPr>
        <p:txBody>
          <a:bodyPr/>
          <a:lstStyle/>
          <a:p>
            <a:r>
              <a:rPr lang="en-US" dirty="0" smtClean="0"/>
              <a:t>NOAA GOES-R Project is funding the development of a CSPP GEO software package.</a:t>
            </a:r>
          </a:p>
          <a:p>
            <a:r>
              <a:rPr lang="en-US" dirty="0" smtClean="0"/>
              <a:t>Supported </a:t>
            </a:r>
            <a:r>
              <a:rPr lang="en-US" dirty="0"/>
              <a:t>satellites/sensors will include GOES-R </a:t>
            </a:r>
            <a:r>
              <a:rPr lang="en-US" dirty="0" smtClean="0"/>
              <a:t>ABI (GRB), </a:t>
            </a:r>
            <a:r>
              <a:rPr lang="en-US" dirty="0"/>
              <a:t>GOES-N </a:t>
            </a:r>
            <a:r>
              <a:rPr lang="en-US" dirty="0" smtClean="0"/>
              <a:t>Imager (GVAR), </a:t>
            </a:r>
            <a:r>
              <a:rPr lang="en-US" dirty="0"/>
              <a:t>and Himawari-8 </a:t>
            </a:r>
            <a:r>
              <a:rPr lang="en-US" dirty="0" smtClean="0"/>
              <a:t>AHI</a:t>
            </a:r>
            <a:r>
              <a:rPr lang="en-US" dirty="0"/>
              <a:t> </a:t>
            </a:r>
            <a:r>
              <a:rPr lang="en-US" dirty="0" smtClean="0"/>
              <a:t>(HSF).</a:t>
            </a:r>
          </a:p>
          <a:p>
            <a:r>
              <a:rPr lang="en-US" dirty="0" smtClean="0"/>
              <a:t>CSPP GEO will create Level 1B products for all sensors on GOES-R (from GRB downlink).</a:t>
            </a:r>
          </a:p>
          <a:p>
            <a:r>
              <a:rPr lang="en-US" dirty="0" smtClean="0"/>
              <a:t>CSPP GEO will create atmosphere, cloud, and surface products from ABI Level 1B data via the GEOCAT framework.</a:t>
            </a:r>
          </a:p>
        </p:txBody>
      </p:sp>
    </p:spTree>
    <p:extLst>
      <p:ext uri="{BB962C8B-B14F-4D97-AF65-F5344CB8AC3E}">
        <p14:creationId xmlns:p14="http://schemas.microsoft.com/office/powerpoint/2010/main" val="19576010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4"/>
          <p:cNvSpPr>
            <a:spLocks/>
          </p:cNvSpPr>
          <p:nvPr/>
        </p:nvSpPr>
        <p:spPr bwMode="auto">
          <a:xfrm>
            <a:off x="241300" y="1371600"/>
            <a:ext cx="8653463" cy="495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lstStyle/>
          <a:p>
            <a:pPr marL="39687">
              <a:spcBef>
                <a:spcPts val="1200"/>
              </a:spcBef>
              <a:buSzPct val="100000"/>
              <a:defRPr/>
            </a:pPr>
            <a:r>
              <a:rPr lang="en-US" sz="3200" dirty="0">
                <a:solidFill>
                  <a:srgbClr val="FFFFFF"/>
                </a:solidFill>
                <a:cs typeface="Calibri" charset="0"/>
              </a:rPr>
              <a:t>CSPP includes support for Suomi NPP and JPSS, POES, </a:t>
            </a:r>
            <a:r>
              <a:rPr lang="en-US" sz="3200" dirty="0" err="1" smtClean="0">
                <a:solidFill>
                  <a:srgbClr val="FFFFFF"/>
                </a:solidFill>
                <a:cs typeface="Calibri" charset="0"/>
              </a:rPr>
              <a:t>MetOP</a:t>
            </a:r>
            <a:r>
              <a:rPr lang="en-US" sz="3200" dirty="0" smtClean="0">
                <a:solidFill>
                  <a:srgbClr val="FFFFFF"/>
                </a:solidFill>
                <a:cs typeface="Calibri" charset="0"/>
              </a:rPr>
              <a:t>, </a:t>
            </a:r>
            <a:r>
              <a:rPr lang="en-US" sz="3200" dirty="0">
                <a:solidFill>
                  <a:srgbClr val="FFFFFF"/>
                </a:solidFill>
                <a:cs typeface="Calibri" charset="0"/>
              </a:rPr>
              <a:t>Terra, Aqua, and eventually FY-3.</a:t>
            </a:r>
          </a:p>
          <a:p>
            <a:pPr marL="441325" indent="-401638">
              <a:spcBef>
                <a:spcPts val="1200"/>
              </a:spcBef>
              <a:buSzPct val="100000"/>
              <a:buFont typeface="Arial" charset="0"/>
              <a:buChar char="•"/>
              <a:defRPr/>
            </a:pPr>
            <a:r>
              <a:rPr lang="en-US" sz="3200" dirty="0">
                <a:solidFill>
                  <a:srgbClr val="FFFFFF"/>
                </a:solidFill>
                <a:cs typeface="Calibri" charset="0"/>
              </a:rPr>
              <a:t>For Suomi NPP, supported sensors include </a:t>
            </a:r>
            <a:r>
              <a:rPr lang="en-US" sz="3200" b="1" i="1" dirty="0">
                <a:solidFill>
                  <a:schemeClr val="accent1"/>
                </a:solidFill>
                <a:cs typeface="Calibri" charset="0"/>
              </a:rPr>
              <a:t>VIIRS, CrIS, ATMS</a:t>
            </a:r>
            <a:r>
              <a:rPr lang="en-US" sz="3200" dirty="0">
                <a:solidFill>
                  <a:schemeClr val="accent1"/>
                </a:solidFill>
                <a:cs typeface="Calibri" charset="0"/>
              </a:rPr>
              <a:t> </a:t>
            </a:r>
            <a:r>
              <a:rPr lang="en-US" sz="3200" dirty="0">
                <a:solidFill>
                  <a:srgbClr val="FFFFFF"/>
                </a:solidFill>
                <a:cs typeface="Calibri" charset="0"/>
              </a:rPr>
              <a:t>(SDRs and a subset of EDRs</a:t>
            </a:r>
            <a:r>
              <a:rPr lang="en-US" sz="3200" dirty="0" smtClean="0">
                <a:solidFill>
                  <a:srgbClr val="FFFFFF"/>
                </a:solidFill>
                <a:cs typeface="Calibri" charset="0"/>
              </a:rPr>
              <a:t>).</a:t>
            </a:r>
            <a:endParaRPr lang="en-US" sz="3200" dirty="0">
              <a:solidFill>
                <a:srgbClr val="FFFFFF"/>
              </a:solidFill>
              <a:cs typeface="Calibri" charset="0"/>
            </a:endParaRPr>
          </a:p>
          <a:p>
            <a:pPr marL="441325" indent="-401638">
              <a:spcBef>
                <a:spcPts val="1200"/>
              </a:spcBef>
              <a:buSzPct val="100000"/>
              <a:buFont typeface="Arial" charset="0"/>
              <a:buChar char="•"/>
              <a:defRPr/>
            </a:pPr>
            <a:r>
              <a:rPr lang="en-US" sz="3200" dirty="0">
                <a:solidFill>
                  <a:srgbClr val="FFFFFF"/>
                </a:solidFill>
                <a:cs typeface="Calibri" charset="0"/>
              </a:rPr>
              <a:t>For POES and Metop, supported sensors include </a:t>
            </a:r>
            <a:r>
              <a:rPr lang="en-US" sz="3200" b="1" i="1" dirty="0">
                <a:solidFill>
                  <a:srgbClr val="F2D908"/>
                </a:solidFill>
                <a:cs typeface="Calibri" charset="0"/>
              </a:rPr>
              <a:t>AVHRR, IASI, AMSU-</a:t>
            </a:r>
            <a:r>
              <a:rPr lang="en-US" sz="3200" b="1" i="1" dirty="0" smtClean="0">
                <a:solidFill>
                  <a:srgbClr val="F2D908"/>
                </a:solidFill>
                <a:cs typeface="Calibri" charset="0"/>
              </a:rPr>
              <a:t>A/B, </a:t>
            </a:r>
            <a:r>
              <a:rPr lang="en-US" sz="3200" b="1" i="1" dirty="0">
                <a:solidFill>
                  <a:srgbClr val="F2D908"/>
                </a:solidFill>
                <a:cs typeface="Calibri" charset="0"/>
              </a:rPr>
              <a:t>MHS</a:t>
            </a:r>
            <a:r>
              <a:rPr lang="en-US" sz="3200" dirty="0">
                <a:solidFill>
                  <a:srgbClr val="F2D908"/>
                </a:solidFill>
                <a:cs typeface="Calibri" charset="0"/>
              </a:rPr>
              <a:t> </a:t>
            </a:r>
            <a:r>
              <a:rPr lang="en-US" sz="3200" dirty="0">
                <a:solidFill>
                  <a:srgbClr val="FFFFFF"/>
                </a:solidFill>
                <a:cs typeface="Calibri" charset="0"/>
              </a:rPr>
              <a:t>(Level 2 products only; Level 1 processing provided by AAPP).</a:t>
            </a:r>
          </a:p>
          <a:p>
            <a:pPr marL="441325" indent="-401638">
              <a:spcBef>
                <a:spcPts val="1200"/>
              </a:spcBef>
              <a:buSzPct val="100000"/>
              <a:buFont typeface="Arial" charset="0"/>
              <a:buChar char="•"/>
              <a:defRPr/>
            </a:pPr>
            <a:r>
              <a:rPr lang="en-US" sz="3200" dirty="0">
                <a:solidFill>
                  <a:srgbClr val="FFFFFF"/>
                </a:solidFill>
                <a:cs typeface="Calibri" charset="0"/>
              </a:rPr>
              <a:t>For Aqua and Terra, supported sensors include </a:t>
            </a:r>
            <a:r>
              <a:rPr lang="en-US" sz="3200" b="1" i="1" dirty="0" smtClean="0">
                <a:solidFill>
                  <a:srgbClr val="F2D908"/>
                </a:solidFill>
                <a:cs typeface="Calibri" charset="0"/>
              </a:rPr>
              <a:t>MODIS, AIRS, and AMSU</a:t>
            </a:r>
            <a:r>
              <a:rPr lang="en-US" sz="3200" dirty="0" smtClean="0">
                <a:solidFill>
                  <a:srgbClr val="FFFFFF"/>
                </a:solidFill>
                <a:cs typeface="Calibri" charset="0"/>
              </a:rPr>
              <a:t>.</a:t>
            </a:r>
            <a:endParaRPr lang="en-US" sz="3200" dirty="0">
              <a:solidFill>
                <a:srgbClr val="FFFFFF"/>
              </a:solidFill>
              <a:cs typeface="Calibri" charset="0"/>
            </a:endParaRPr>
          </a:p>
        </p:txBody>
      </p:sp>
      <p:sp>
        <p:nvSpPr>
          <p:cNvPr id="2" name="Title 1"/>
          <p:cNvSpPr>
            <a:spLocks noGrp="1"/>
          </p:cNvSpPr>
          <p:nvPr>
            <p:ph type="title"/>
          </p:nvPr>
        </p:nvSpPr>
        <p:spPr>
          <a:xfrm>
            <a:off x="639636" y="-125441"/>
            <a:ext cx="7581901" cy="1653988"/>
          </a:xfrm>
        </p:spPr>
        <p:txBody>
          <a:bodyPr/>
          <a:lstStyle/>
          <a:p>
            <a:r>
              <a:rPr lang="en-US" sz="4400" dirty="0" smtClean="0"/>
              <a:t>CSPP LEO Satellites and Sensors</a:t>
            </a:r>
            <a:endParaRPr lang="en-US" sz="4400" dirty="0"/>
          </a:p>
        </p:txBody>
      </p:sp>
    </p:spTree>
    <p:extLst>
      <p:ext uri="{BB962C8B-B14F-4D97-AF65-F5344CB8AC3E}">
        <p14:creationId xmlns:p14="http://schemas.microsoft.com/office/powerpoint/2010/main" val="3444571980"/>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CSPP Data Distribution</a:t>
            </a:r>
          </a:p>
        </p:txBody>
      </p:sp>
      <p:sp>
        <p:nvSpPr>
          <p:cNvPr id="3" name="Content Placeholder 2"/>
          <p:cNvSpPr>
            <a:spLocks noGrp="1"/>
          </p:cNvSpPr>
          <p:nvPr>
            <p:ph idx="1"/>
          </p:nvPr>
        </p:nvSpPr>
        <p:spPr>
          <a:xfrm>
            <a:off x="779462" y="1856301"/>
            <a:ext cx="7581901" cy="5731735"/>
          </a:xfrm>
        </p:spPr>
        <p:txBody>
          <a:bodyPr>
            <a:normAutofit/>
          </a:bodyPr>
          <a:lstStyle/>
          <a:p>
            <a:pPr lvl="1"/>
            <a:r>
              <a:rPr lang="en-US" dirty="0"/>
              <a:t>All UW DB CSPP products distributed via public ftp site in real time:</a:t>
            </a:r>
          </a:p>
          <a:p>
            <a:pPr lvl="2"/>
            <a:r>
              <a:rPr lang="en-US" dirty="0"/>
              <a:t>ftp://</a:t>
            </a:r>
            <a:r>
              <a:rPr lang="en-US" dirty="0" err="1"/>
              <a:t>ftp.ssec.wisc.edu</a:t>
            </a:r>
            <a:r>
              <a:rPr lang="en-US" dirty="0"/>
              <a:t>/pub/</a:t>
            </a:r>
            <a:r>
              <a:rPr lang="en-US" dirty="0" err="1"/>
              <a:t>eosdb</a:t>
            </a:r>
            <a:r>
              <a:rPr lang="en-US" dirty="0"/>
              <a:t>/</a:t>
            </a:r>
            <a:r>
              <a:rPr lang="en-US" dirty="0" err="1"/>
              <a:t>npp</a:t>
            </a:r>
            <a:r>
              <a:rPr lang="en-US" dirty="0"/>
              <a:t>/</a:t>
            </a:r>
          </a:p>
          <a:p>
            <a:pPr lvl="1"/>
            <a:r>
              <a:rPr lang="en-US" dirty="0"/>
              <a:t>Products for the National Weather Service distributed via the Local Data Manager (LDM)</a:t>
            </a:r>
          </a:p>
          <a:p>
            <a:pPr lvl="2"/>
            <a:r>
              <a:rPr lang="en-US" dirty="0"/>
              <a:t>CSPP VIIRS Polar2grid </a:t>
            </a:r>
            <a:r>
              <a:rPr lang="en-US" dirty="0" err="1"/>
              <a:t>reprojects</a:t>
            </a:r>
            <a:r>
              <a:rPr lang="en-US" dirty="0"/>
              <a:t> and reformats VIIRS data and products for display in AWIPS-I and AWIPS-II</a:t>
            </a:r>
          </a:p>
          <a:p>
            <a:pPr lvl="3"/>
            <a:r>
              <a:rPr lang="en-US" dirty="0"/>
              <a:t>Currently delivering files in Pacific Region (HCC antenna), Alaska Region (GINA antenna) and CONUS (</a:t>
            </a:r>
            <a:r>
              <a:rPr lang="en-US" dirty="0" err="1"/>
              <a:t>UW+Oregon</a:t>
            </a:r>
            <a:r>
              <a:rPr lang="en-US" dirty="0"/>
              <a:t> State </a:t>
            </a:r>
            <a:r>
              <a:rPr lang="en-US" dirty="0" smtClean="0"/>
              <a:t>antennae).</a:t>
            </a:r>
            <a:endParaRPr lang="en-US" dirty="0"/>
          </a:p>
          <a:p>
            <a:pPr lvl="1"/>
            <a:r>
              <a:rPr lang="en-US" b="0" dirty="0">
                <a:effectLst/>
              </a:rPr>
              <a:t>Web Map Service: </a:t>
            </a:r>
            <a:r>
              <a:rPr lang="en-US" b="0" u="sng" dirty="0">
                <a:effectLst/>
              </a:rPr>
              <a:t> </a:t>
            </a:r>
            <a:r>
              <a:rPr lang="en-US" u="sng" dirty="0">
                <a:effectLst/>
                <a:hlinkClick r:id="rId2"/>
              </a:rPr>
              <a:t>http://re.ssec.wisc.edu/</a:t>
            </a:r>
            <a:r>
              <a:rPr lang="en-US" dirty="0">
                <a:effectLst/>
              </a:rPr>
              <a:t> </a:t>
            </a:r>
          </a:p>
          <a:p>
            <a:pPr lvl="2"/>
            <a:r>
              <a:rPr lang="en-US" b="0" dirty="0">
                <a:effectLst/>
              </a:rPr>
              <a:t>DB SDR plus Global </a:t>
            </a:r>
            <a:r>
              <a:rPr lang="en-US" b="0" dirty="0" smtClean="0">
                <a:effectLst/>
              </a:rPr>
              <a:t>VIIRS Atmosphere SIPS SDRs</a:t>
            </a:r>
            <a:endParaRPr lang="en-US" b="0" dirty="0"/>
          </a:p>
          <a:p>
            <a:pPr marL="0" indent="0">
              <a:buNone/>
            </a:pPr>
            <a:endParaRPr lang="en-US" b="0" dirty="0"/>
          </a:p>
        </p:txBody>
      </p:sp>
    </p:spTree>
    <p:extLst>
      <p:ext uri="{BB962C8B-B14F-4D97-AF65-F5344CB8AC3E}">
        <p14:creationId xmlns:p14="http://schemas.microsoft.com/office/powerpoint/2010/main" val="15935076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86840" y="0"/>
            <a:ext cx="8188757" cy="1653988"/>
          </a:xfrm>
        </p:spPr>
        <p:txBody>
          <a:bodyPr/>
          <a:lstStyle/>
          <a:p>
            <a:pPr>
              <a:lnSpc>
                <a:spcPts val="4080"/>
              </a:lnSpc>
            </a:pPr>
            <a:r>
              <a:rPr lang="en-US" sz="4400" dirty="0">
                <a:latin typeface="Calibri" charset="0"/>
                <a:ea typeface="ＭＳ Ｐゴシック" charset="0"/>
                <a:cs typeface="ＭＳ Ｐゴシック" charset="0"/>
              </a:rPr>
              <a:t>Current CSPP </a:t>
            </a:r>
            <a:r>
              <a:rPr lang="en-US" sz="4400" dirty="0" smtClean="0">
                <a:latin typeface="Calibri" charset="0"/>
                <a:ea typeface="ＭＳ Ｐゴシック" charset="0"/>
                <a:cs typeface="ＭＳ Ｐゴシック" charset="0"/>
              </a:rPr>
              <a:t>LEO </a:t>
            </a:r>
            <a:r>
              <a:rPr lang="en-US" sz="4400" dirty="0">
                <a:latin typeface="Calibri" charset="0"/>
                <a:ea typeface="ＭＳ Ｐゴシック" charset="0"/>
                <a:cs typeface="ＭＳ Ｐゴシック" charset="0"/>
              </a:rPr>
              <a:t/>
            </a:r>
            <a:br>
              <a:rPr lang="en-US" sz="4400" dirty="0">
                <a:latin typeface="Calibri" charset="0"/>
                <a:ea typeface="ＭＳ Ｐゴシック" charset="0"/>
                <a:cs typeface="ＭＳ Ｐゴシック" charset="0"/>
              </a:rPr>
            </a:br>
            <a:r>
              <a:rPr lang="en-US" sz="4400" dirty="0">
                <a:latin typeface="Calibri" charset="0"/>
                <a:ea typeface="ＭＳ Ｐゴシック" charset="0"/>
                <a:cs typeface="ＭＳ Ｐゴシック" charset="0"/>
              </a:rPr>
              <a:t>Software</a:t>
            </a:r>
            <a:br>
              <a:rPr lang="en-US" sz="4400" dirty="0">
                <a:latin typeface="Calibri" charset="0"/>
                <a:ea typeface="ＭＳ Ｐゴシック" charset="0"/>
                <a:cs typeface="ＭＳ Ｐゴシック" charset="0"/>
              </a:rPr>
            </a:br>
            <a:r>
              <a:rPr lang="en-US" sz="4400" dirty="0">
                <a:latin typeface="Calibri" charset="0"/>
                <a:ea typeface="ＭＳ Ｐゴシック" charset="0"/>
                <a:cs typeface="ＭＳ Ｐゴシック" charset="0"/>
              </a:rPr>
              <a:t>  </a:t>
            </a:r>
            <a:r>
              <a:rPr lang="en-US" sz="3600" dirty="0">
                <a:solidFill>
                  <a:schemeClr val="accent4"/>
                </a:solidFill>
                <a:latin typeface="Calibri" charset="0"/>
                <a:ea typeface="ＭＳ Ｐゴシック" charset="0"/>
                <a:cs typeface="ＭＳ Ｐゴシック" charset="0"/>
              </a:rPr>
              <a:t>http://</a:t>
            </a:r>
            <a:r>
              <a:rPr lang="en-US" sz="3600" dirty="0" err="1">
                <a:solidFill>
                  <a:schemeClr val="accent4"/>
                </a:solidFill>
                <a:latin typeface="Calibri" charset="0"/>
                <a:ea typeface="ＭＳ Ｐゴシック" charset="0"/>
                <a:cs typeface="ＭＳ Ｐゴシック" charset="0"/>
              </a:rPr>
              <a:t>cimss.ssec.wisc.edu</a:t>
            </a:r>
            <a:r>
              <a:rPr lang="en-US" sz="3600" dirty="0">
                <a:solidFill>
                  <a:schemeClr val="accent4"/>
                </a:solidFill>
                <a:latin typeface="Calibri" charset="0"/>
                <a:ea typeface="ＭＳ Ｐゴシック" charset="0"/>
                <a:cs typeface="ＭＳ Ｐゴシック" charset="0"/>
              </a:rPr>
              <a:t>/</a:t>
            </a:r>
            <a:r>
              <a:rPr lang="en-US" sz="3600" dirty="0" err="1">
                <a:solidFill>
                  <a:schemeClr val="accent4"/>
                </a:solidFill>
                <a:latin typeface="Calibri" charset="0"/>
                <a:ea typeface="ＭＳ Ｐゴシック" charset="0"/>
                <a:cs typeface="ＭＳ Ｐゴシック" charset="0"/>
              </a:rPr>
              <a:t>cspp</a:t>
            </a:r>
            <a:r>
              <a:rPr lang="en-US" sz="3600" dirty="0">
                <a:solidFill>
                  <a:schemeClr val="accent4"/>
                </a:solidFill>
                <a:latin typeface="Calibri" charset="0"/>
                <a:ea typeface="ＭＳ Ｐゴシック" charset="0"/>
                <a:cs typeface="ＭＳ Ｐゴシック" charset="0"/>
              </a:rPr>
              <a:t>/</a:t>
            </a:r>
          </a:p>
        </p:txBody>
      </p:sp>
      <p:sp>
        <p:nvSpPr>
          <p:cNvPr id="19460" name="Content Placeholder 2"/>
          <p:cNvSpPr>
            <a:spLocks noGrp="1"/>
          </p:cNvSpPr>
          <p:nvPr>
            <p:ph idx="1"/>
          </p:nvPr>
        </p:nvSpPr>
        <p:spPr>
          <a:xfrm>
            <a:off x="457200" y="1687889"/>
            <a:ext cx="8229600" cy="4993005"/>
          </a:xfrm>
        </p:spPr>
        <p:txBody>
          <a:bodyPr>
            <a:normAutofit lnSpcReduction="10000"/>
          </a:bodyPr>
          <a:lstStyle/>
          <a:p>
            <a:pPr marL="0" indent="-457200">
              <a:spcBef>
                <a:spcPts val="1200"/>
              </a:spcBef>
              <a:buFont typeface="Calibri" charset="0"/>
              <a:buAutoNum type="arabicPeriod"/>
            </a:pPr>
            <a:r>
              <a:rPr lang="en-US" sz="2400" dirty="0">
                <a:latin typeface="Calibri" charset="0"/>
                <a:ea typeface="ＭＳ Ｐゴシック" charset="0"/>
                <a:cs typeface="ＭＳ Ｐゴシック" charset="0"/>
              </a:rPr>
              <a:t>Suomi NPP CrIS, VIIRS and ATMS SDR (geolocation and calibration)</a:t>
            </a:r>
          </a:p>
          <a:p>
            <a:pPr marL="0" indent="-457200">
              <a:spcBef>
                <a:spcPts val="1200"/>
              </a:spcBef>
              <a:buFont typeface="Calibri" charset="0"/>
              <a:buAutoNum type="arabicPeriod"/>
            </a:pPr>
            <a:r>
              <a:rPr lang="en-US" sz="2400" dirty="0">
                <a:latin typeface="Calibri" charset="0"/>
                <a:ea typeface="ＭＳ Ｐゴシック" charset="0"/>
                <a:cs typeface="ＭＳ Ｐゴシック" charset="0"/>
              </a:rPr>
              <a:t>Suomi NPP VIIRS EDR (cloud mask, active fires, surface reflectance, </a:t>
            </a:r>
            <a:r>
              <a:rPr lang="en-US" sz="2400" dirty="0" smtClean="0">
                <a:latin typeface="Calibri" charset="0"/>
                <a:ea typeface="ＭＳ Ｐゴシック" charset="0"/>
                <a:cs typeface="ＭＳ Ｐゴシック" charset="0"/>
              </a:rPr>
              <a:t>NDVI, EVI, Surface Type, </a:t>
            </a:r>
            <a:r>
              <a:rPr lang="en-US" sz="2400" dirty="0">
                <a:latin typeface="Calibri" charset="0"/>
                <a:ea typeface="ＭＳ Ｐゴシック" charset="0"/>
                <a:cs typeface="ＭＳ Ｐゴシック" charset="0"/>
              </a:rPr>
              <a:t>SST, </a:t>
            </a:r>
            <a:r>
              <a:rPr lang="en-US" sz="2400" dirty="0" smtClean="0">
                <a:latin typeface="Calibri" charset="0"/>
                <a:ea typeface="ＭＳ Ｐゴシック" charset="0"/>
                <a:cs typeface="ＭＳ Ｐゴシック" charset="0"/>
              </a:rPr>
              <a:t>Aerosol </a:t>
            </a:r>
            <a:r>
              <a:rPr lang="en-US" dirty="0">
                <a:latin typeface="Calibri" charset="0"/>
                <a:ea typeface="ＭＳ Ｐゴシック" charset="0"/>
                <a:cs typeface="ＭＳ Ｐゴシック" charset="0"/>
              </a:rPr>
              <a:t>O</a:t>
            </a:r>
            <a:r>
              <a:rPr lang="en-US" sz="2400" dirty="0" smtClean="0">
                <a:latin typeface="Calibri" charset="0"/>
                <a:ea typeface="ＭＳ Ｐゴシック" charset="0"/>
                <a:cs typeface="ＭＳ Ｐゴシック" charset="0"/>
              </a:rPr>
              <a:t>ptical </a:t>
            </a:r>
            <a:r>
              <a:rPr lang="en-US" dirty="0">
                <a:latin typeface="Calibri" charset="0"/>
                <a:ea typeface="ＭＳ Ｐゴシック" charset="0"/>
                <a:cs typeface="ＭＳ Ｐゴシック" charset="0"/>
              </a:rPr>
              <a:t>T</a:t>
            </a:r>
            <a:r>
              <a:rPr lang="en-US" sz="2400" dirty="0" smtClean="0">
                <a:latin typeface="Calibri" charset="0"/>
                <a:ea typeface="ＭＳ Ｐゴシック" charset="0"/>
                <a:cs typeface="ＭＳ Ｐゴシック" charset="0"/>
              </a:rPr>
              <a:t>hickness, Suspended </a:t>
            </a:r>
            <a:r>
              <a:rPr lang="en-US" dirty="0" smtClean="0">
                <a:latin typeface="Calibri" charset="0"/>
                <a:ea typeface="ＭＳ Ｐゴシック" charset="0"/>
                <a:cs typeface="ＭＳ Ｐゴシック" charset="0"/>
              </a:rPr>
              <a:t>M</a:t>
            </a:r>
            <a:r>
              <a:rPr lang="en-US" sz="2400" dirty="0" smtClean="0">
                <a:latin typeface="Calibri" charset="0"/>
                <a:ea typeface="ＭＳ Ｐゴシック" charset="0"/>
                <a:cs typeface="ＭＳ Ｐゴシック" charset="0"/>
              </a:rPr>
              <a:t>atter, Land Surface Temperature)</a:t>
            </a:r>
            <a:endParaRPr lang="en-US" sz="2400" dirty="0">
              <a:latin typeface="Calibri" charset="0"/>
              <a:ea typeface="ＭＳ Ｐゴシック" charset="0"/>
              <a:cs typeface="ＭＳ Ｐゴシック" charset="0"/>
            </a:endParaRPr>
          </a:p>
          <a:p>
            <a:pPr marL="0" indent="-457200">
              <a:spcBef>
                <a:spcPts val="1200"/>
              </a:spcBef>
              <a:buFont typeface="Calibri" charset="0"/>
              <a:buAutoNum type="arabicPeriod"/>
            </a:pPr>
            <a:r>
              <a:rPr lang="en-US" sz="2400" dirty="0">
                <a:latin typeface="Calibri" charset="0"/>
                <a:ea typeface="ＭＳ Ｐゴシック" charset="0"/>
                <a:cs typeface="ＭＳ Ｐゴシック" charset="0"/>
              </a:rPr>
              <a:t>CrIS, IASI, and AIRS Dual Regression Retrieval</a:t>
            </a:r>
          </a:p>
          <a:p>
            <a:pPr marL="0" indent="-457200">
              <a:spcBef>
                <a:spcPts val="1200"/>
              </a:spcBef>
              <a:buFont typeface="Calibri" charset="0"/>
              <a:buAutoNum type="arabicPeriod"/>
            </a:pPr>
            <a:r>
              <a:rPr lang="en-US" sz="2400" dirty="0">
                <a:latin typeface="Calibri" charset="0"/>
                <a:ea typeface="ＭＳ Ｐゴシック" charset="0"/>
                <a:cs typeface="ＭＳ Ｐゴシック" charset="0"/>
              </a:rPr>
              <a:t>VIIRS SDR GeoTIFF and AWIPS Reprojected Imagery</a:t>
            </a:r>
          </a:p>
          <a:p>
            <a:pPr marL="0" indent="-457200">
              <a:spcBef>
                <a:spcPts val="1200"/>
              </a:spcBef>
              <a:buFont typeface="Calibri" charset="0"/>
              <a:buAutoNum type="arabicPeriod"/>
            </a:pPr>
            <a:r>
              <a:rPr lang="en-US" sz="2400" dirty="0">
                <a:latin typeface="Calibri" charset="0"/>
                <a:ea typeface="ＭＳ Ｐゴシック" charset="0"/>
                <a:cs typeface="ＭＳ Ｐゴシック" charset="0"/>
              </a:rPr>
              <a:t>Microwave Integrated Retrieval System (MIRS</a:t>
            </a:r>
            <a:r>
              <a:rPr lang="en-US" sz="2400" dirty="0" smtClean="0">
                <a:latin typeface="Calibri" charset="0"/>
                <a:ea typeface="ＭＳ Ｐゴシック" charset="0"/>
                <a:cs typeface="ＭＳ Ｐゴシック" charset="0"/>
              </a:rPr>
              <a:t>)</a:t>
            </a:r>
          </a:p>
          <a:p>
            <a:pPr marL="0" indent="-457200">
              <a:spcBef>
                <a:spcPts val="1200"/>
              </a:spcBef>
              <a:buFont typeface="Calibri" charset="0"/>
              <a:buAutoNum type="arabicPeriod"/>
            </a:pPr>
            <a:r>
              <a:rPr lang="en-US" sz="2400" dirty="0" smtClean="0">
                <a:latin typeface="Calibri" charset="0"/>
                <a:ea typeface="ＭＳ Ｐゴシック" charset="0"/>
                <a:cs typeface="ＭＳ Ｐゴシック" charset="0"/>
              </a:rPr>
              <a:t>Clouds from AVHRR Extended (CLAVR-x)</a:t>
            </a:r>
            <a:endParaRPr lang="en-US" sz="2400" dirty="0">
              <a:latin typeface="Calibri" charset="0"/>
              <a:ea typeface="ＭＳ Ｐゴシック" charset="0"/>
              <a:cs typeface="ＭＳ Ｐゴシック" charset="0"/>
            </a:endParaRPr>
          </a:p>
          <a:p>
            <a:pPr marL="0" indent="-457200">
              <a:spcBef>
                <a:spcPts val="1200"/>
              </a:spcBef>
              <a:buFont typeface="Calibri" charset="0"/>
              <a:buAutoNum type="arabicPeriod"/>
            </a:pPr>
            <a:r>
              <a:rPr lang="en-US" sz="2400" dirty="0">
                <a:latin typeface="Calibri" charset="0"/>
                <a:ea typeface="ＭＳ Ｐゴシック" charset="0"/>
                <a:cs typeface="ＭＳ Ｐゴシック" charset="0"/>
              </a:rPr>
              <a:t>HYDRA2 Multispectral Data Analysis Toolkit</a:t>
            </a:r>
          </a:p>
          <a:p>
            <a:pPr marL="0" indent="-457200">
              <a:spcBef>
                <a:spcPts val="1200"/>
              </a:spcBef>
              <a:buFont typeface="Calibri" charset="0"/>
              <a:buAutoNum type="arabicPeriod"/>
            </a:pPr>
            <a:r>
              <a:rPr lang="en-US" dirty="0" smtClean="0">
                <a:latin typeface="Calibri" charset="0"/>
                <a:ea typeface="ＭＳ Ｐゴシック" charset="0"/>
                <a:cs typeface="ＭＳ Ｐゴシック" charset="0"/>
              </a:rPr>
              <a:t>VIIRS</a:t>
            </a:r>
            <a:r>
              <a:rPr lang="en-US" sz="2400" dirty="0" smtClean="0">
                <a:latin typeface="Calibri" charset="0"/>
                <a:ea typeface="ＭＳ Ｐゴシック" charset="0"/>
                <a:cs typeface="ＭＳ Ｐゴシック" charset="0"/>
              </a:rPr>
              <a:t> </a:t>
            </a:r>
            <a:r>
              <a:rPr lang="en-US" sz="2400" dirty="0">
                <a:latin typeface="Calibri" charset="0"/>
                <a:ea typeface="ＭＳ Ｐゴシック" charset="0"/>
                <a:cs typeface="ＭＳ Ｐゴシック" charset="0"/>
              </a:rPr>
              <a:t>Imagery EDR (projected imagery for AWIPS)</a:t>
            </a:r>
          </a:p>
        </p:txBody>
      </p:sp>
    </p:spTree>
    <p:extLst>
      <p:ext uri="{BB962C8B-B14F-4D97-AF65-F5344CB8AC3E}">
        <p14:creationId xmlns:p14="http://schemas.microsoft.com/office/powerpoint/2010/main" val="24778606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883"/>
            <a:ext cx="8229600" cy="768626"/>
          </a:xfrm>
        </p:spPr>
        <p:txBody>
          <a:bodyPr>
            <a:normAutofit fontScale="90000"/>
          </a:bodyPr>
          <a:lstStyle/>
          <a:p>
            <a:r>
              <a:rPr lang="en-US" dirty="0" smtClean="0"/>
              <a:t>CSPP Users</a:t>
            </a:r>
            <a:br>
              <a:rPr lang="en-US" dirty="0" smtClean="0"/>
            </a:br>
            <a:r>
              <a:rPr lang="en-US" sz="4000" dirty="0" smtClean="0"/>
              <a:t>&gt; 700 global registrants</a:t>
            </a:r>
            <a:endParaRPr lang="en-US" sz="40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27865707"/>
              </p:ext>
            </p:extLst>
          </p:nvPr>
        </p:nvGraphicFramePr>
        <p:xfrm>
          <a:off x="200539" y="1197229"/>
          <a:ext cx="8689462" cy="5273040"/>
        </p:xfrm>
        <a:graphic>
          <a:graphicData uri="http://schemas.openxmlformats.org/drawingml/2006/table">
            <a:tbl>
              <a:tblPr firstRow="1" bandRow="1">
                <a:tableStyleId>{C4B1156A-380E-4F78-BDF5-A606A8083BF9}</a:tableStyleId>
              </a:tblPr>
              <a:tblGrid>
                <a:gridCol w="4344731"/>
                <a:gridCol w="4344731"/>
              </a:tblGrid>
              <a:tr h="5024889">
                <a:tc>
                  <a:txBody>
                    <a:bodyPr/>
                    <a:lstStyle/>
                    <a:p>
                      <a:pPr marL="285750" indent="-285750">
                        <a:buFont typeface="Arial"/>
                        <a:buChar char="•"/>
                      </a:pPr>
                      <a:r>
                        <a:rPr lang="en-US" sz="2000" dirty="0" smtClean="0"/>
                        <a:t>EUMETSAT for EARS-NPP EUMETCast distribution</a:t>
                      </a:r>
                    </a:p>
                    <a:p>
                      <a:pPr marL="285750" indent="-285750">
                        <a:buFont typeface="Arial"/>
                        <a:buChar char="•"/>
                      </a:pPr>
                      <a:r>
                        <a:rPr lang="en-US" sz="2000" dirty="0" smtClean="0"/>
                        <a:t>UK Met Office</a:t>
                      </a:r>
                    </a:p>
                    <a:p>
                      <a:pPr marL="285750" indent="-285750">
                        <a:buFont typeface="Arial"/>
                        <a:buChar char="•"/>
                      </a:pPr>
                      <a:r>
                        <a:rPr lang="en-US" sz="2000" dirty="0" smtClean="0"/>
                        <a:t>Météo-France</a:t>
                      </a:r>
                    </a:p>
                    <a:p>
                      <a:pPr marL="285750" indent="-285750">
                        <a:buFont typeface="Arial"/>
                        <a:buChar char="•"/>
                      </a:pPr>
                      <a:r>
                        <a:rPr lang="en-US" sz="2000" dirty="0" smtClean="0"/>
                        <a:t>CSIR South Africa</a:t>
                      </a:r>
                    </a:p>
                    <a:p>
                      <a:pPr marL="285750" indent="-285750">
                        <a:buFont typeface="Arial"/>
                        <a:buChar char="•"/>
                      </a:pPr>
                      <a:r>
                        <a:rPr lang="en-US" sz="2000" dirty="0" smtClean="0"/>
                        <a:t>Swedish Met Service</a:t>
                      </a:r>
                    </a:p>
                    <a:p>
                      <a:pPr marL="285750" indent="-285750">
                        <a:buFont typeface="Arial"/>
                        <a:buChar char="•"/>
                      </a:pPr>
                      <a:r>
                        <a:rPr lang="en-US" sz="2000" dirty="0" smtClean="0"/>
                        <a:t>DWD – German Met Service</a:t>
                      </a:r>
                    </a:p>
                    <a:p>
                      <a:pPr marL="285750" indent="-285750">
                        <a:buFont typeface="Arial"/>
                        <a:buChar char="•"/>
                      </a:pPr>
                      <a:r>
                        <a:rPr lang="en-US" sz="2000" dirty="0" smtClean="0"/>
                        <a:t>Australia</a:t>
                      </a:r>
                      <a:r>
                        <a:rPr lang="en-US" sz="2000" baseline="0" dirty="0" smtClean="0"/>
                        <a:t> Bureau of Meteorology</a:t>
                      </a:r>
                    </a:p>
                    <a:p>
                      <a:pPr marL="285750" indent="-285750">
                        <a:buFont typeface="Arial"/>
                        <a:buChar char="•"/>
                      </a:pPr>
                      <a:r>
                        <a:rPr lang="en-US" sz="2000" dirty="0" smtClean="0"/>
                        <a:t>Taiwan Central Weather Bureau</a:t>
                      </a:r>
                    </a:p>
                    <a:p>
                      <a:pPr marL="285750" indent="-285750">
                        <a:buFont typeface="Arial"/>
                        <a:buChar char="•"/>
                      </a:pPr>
                      <a:r>
                        <a:rPr lang="en-US" sz="2000" dirty="0" smtClean="0"/>
                        <a:t>Belarus</a:t>
                      </a:r>
                      <a:r>
                        <a:rPr lang="en-US" sz="2000" baseline="0" dirty="0" smtClean="0"/>
                        <a:t> </a:t>
                      </a:r>
                      <a:r>
                        <a:rPr lang="en-US" sz="2000" dirty="0" smtClean="0"/>
                        <a:t>National</a:t>
                      </a:r>
                      <a:r>
                        <a:rPr lang="en-US" sz="2000" baseline="0" dirty="0" smtClean="0"/>
                        <a:t> Academy of Science</a:t>
                      </a:r>
                    </a:p>
                    <a:p>
                      <a:pPr marL="285750" indent="-285750">
                        <a:buFont typeface="Arial"/>
                        <a:buChar char="•"/>
                      </a:pPr>
                      <a:r>
                        <a:rPr lang="en-US" sz="2000" baseline="0" dirty="0" smtClean="0"/>
                        <a:t>Indonesia Government Space Agency (LAPAN)</a:t>
                      </a:r>
                    </a:p>
                    <a:p>
                      <a:pPr marL="285750" indent="-285750">
                        <a:buFont typeface="Arial"/>
                        <a:buChar char="•"/>
                      </a:pPr>
                      <a:r>
                        <a:rPr lang="en-US" sz="2000" baseline="0" dirty="0" smtClean="0"/>
                        <a:t>German Aerospace Center</a:t>
                      </a:r>
                    </a:p>
                    <a:p>
                      <a:pPr marL="285750" indent="-285750">
                        <a:buFont typeface="Arial"/>
                        <a:buChar char="•"/>
                      </a:pPr>
                      <a:r>
                        <a:rPr lang="en-US" sz="2000" baseline="0" dirty="0" smtClean="0"/>
                        <a:t>CONABIO Mexico</a:t>
                      </a:r>
                    </a:p>
                    <a:p>
                      <a:pPr marL="285750" indent="-285750">
                        <a:buFont typeface="Arial"/>
                        <a:buChar char="•"/>
                      </a:pPr>
                      <a:r>
                        <a:rPr lang="en-US" sz="2000" baseline="0" dirty="0" smtClean="0"/>
                        <a:t>EURAC Remote Sensing Institute Italy</a:t>
                      </a:r>
                      <a:endParaRPr lang="en-US" sz="2000" dirty="0">
                        <a:solidFill>
                          <a:schemeClr val="tx1"/>
                        </a:solidFill>
                      </a:endParaRPr>
                    </a:p>
                  </a:txBody>
                  <a:tcPr/>
                </a:tc>
                <a:tc>
                  <a:txBody>
                    <a:bodyPr/>
                    <a:lstStyle/>
                    <a:p>
                      <a:pPr marL="285750" indent="-285750">
                        <a:buFont typeface="Arial"/>
                        <a:buChar char="•"/>
                      </a:pPr>
                      <a:r>
                        <a:rPr lang="en-US" sz="2000" dirty="0" smtClean="0"/>
                        <a:t>China National Satellite Meteorological Center</a:t>
                      </a:r>
                    </a:p>
                    <a:p>
                      <a:pPr marL="285750" indent="-285750">
                        <a:buFont typeface="Arial"/>
                        <a:buChar char="•"/>
                      </a:pPr>
                      <a:r>
                        <a:rPr lang="en-US" sz="2000" dirty="0" smtClean="0"/>
                        <a:t>Brazil INPE</a:t>
                      </a:r>
                    </a:p>
                    <a:p>
                      <a:pPr marL="285750" indent="-285750">
                        <a:buFont typeface="Arial"/>
                        <a:buChar char="•"/>
                      </a:pPr>
                      <a:r>
                        <a:rPr lang="en-US" sz="2000" dirty="0" smtClean="0"/>
                        <a:t>Danish Meteorological Institute</a:t>
                      </a:r>
                    </a:p>
                    <a:p>
                      <a:pPr marL="285750" indent="-285750">
                        <a:buFont typeface="Arial"/>
                        <a:buChar char="•"/>
                      </a:pPr>
                      <a:r>
                        <a:rPr lang="en-US" sz="2000" dirty="0" smtClean="0"/>
                        <a:t>Japanese Meteorological Agency</a:t>
                      </a:r>
                    </a:p>
                    <a:p>
                      <a:pPr marL="285750" indent="-285750">
                        <a:buFont typeface="Arial"/>
                        <a:buChar char="•"/>
                      </a:pPr>
                      <a:r>
                        <a:rPr lang="en-US" sz="2000" dirty="0" smtClean="0"/>
                        <a:t>Norwegian Meteorological Institute</a:t>
                      </a:r>
                    </a:p>
                    <a:p>
                      <a:pPr marL="285750" indent="-285750">
                        <a:buFont typeface="Arial"/>
                        <a:buChar char="•"/>
                      </a:pPr>
                      <a:r>
                        <a:rPr lang="en-US" sz="2000" dirty="0" smtClean="0"/>
                        <a:t>Swedish</a:t>
                      </a:r>
                      <a:r>
                        <a:rPr lang="en-US" sz="2000" baseline="0" dirty="0" smtClean="0"/>
                        <a:t> Met Institute</a:t>
                      </a:r>
                    </a:p>
                    <a:p>
                      <a:pPr marL="285750" indent="-285750">
                        <a:buFont typeface="Arial"/>
                        <a:buChar char="•"/>
                      </a:pPr>
                      <a:r>
                        <a:rPr lang="en-US" sz="2000" baseline="0" dirty="0" smtClean="0"/>
                        <a:t>Kazakhstan Space Investigation Institute</a:t>
                      </a:r>
                    </a:p>
                    <a:p>
                      <a:pPr marL="285750" indent="-285750">
                        <a:buFont typeface="Arial"/>
                        <a:buChar char="•"/>
                      </a:pPr>
                      <a:r>
                        <a:rPr lang="en-US" sz="2000" baseline="0" dirty="0" smtClean="0"/>
                        <a:t>UK Plymouth Marine Lab</a:t>
                      </a:r>
                    </a:p>
                    <a:p>
                      <a:pPr marL="285750" indent="-285750">
                        <a:buFont typeface="Arial"/>
                        <a:buChar char="•"/>
                      </a:pPr>
                      <a:r>
                        <a:rPr lang="en-US" sz="2000" baseline="0" dirty="0" smtClean="0"/>
                        <a:t>Naval Research Lab</a:t>
                      </a:r>
                    </a:p>
                    <a:p>
                      <a:pPr marL="285750" indent="-285750">
                        <a:buFont typeface="Arial"/>
                        <a:buChar char="•"/>
                      </a:pPr>
                      <a:r>
                        <a:rPr lang="en-US" sz="2000" baseline="0" dirty="0" smtClean="0"/>
                        <a:t>Vendors SeaSpace, ScanEx, SpaceTec and others.</a:t>
                      </a:r>
                    </a:p>
                    <a:p>
                      <a:pPr marL="342900" indent="-342900">
                        <a:buFont typeface="Arial"/>
                        <a:buChar char="•"/>
                      </a:pPr>
                      <a:r>
                        <a:rPr lang="en-US" sz="2000" dirty="0" smtClean="0"/>
                        <a:t>In addition,</a:t>
                      </a:r>
                      <a:r>
                        <a:rPr lang="en-US" sz="2000" baseline="0" dirty="0" smtClean="0"/>
                        <a:t> CSPP DB products are being used in the US NWS in HI, Alaska and CONUS</a:t>
                      </a:r>
                      <a:endParaRPr lang="en-US" sz="2000" baseline="0" dirty="0" smtClean="0">
                        <a:solidFill>
                          <a:srgbClr val="000000"/>
                        </a:solidFill>
                      </a:endParaRPr>
                    </a:p>
                  </a:txBody>
                  <a:tcPr/>
                </a:tc>
              </a:tr>
            </a:tbl>
          </a:graphicData>
        </a:graphic>
      </p:graphicFrame>
    </p:spTree>
    <p:extLst>
      <p:ext uri="{BB962C8B-B14F-4D97-AF65-F5344CB8AC3E}">
        <p14:creationId xmlns:p14="http://schemas.microsoft.com/office/powerpoint/2010/main" val="30769892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dirty="0" smtClean="0">
                <a:latin typeface="Calibri" charset="0"/>
                <a:ea typeface="ＭＳ Ｐゴシック" charset="0"/>
                <a:cs typeface="ＭＳ Ｐゴシック" charset="0"/>
              </a:rPr>
              <a:t> VIIRS</a:t>
            </a:r>
            <a:r>
              <a:rPr lang="en-US" dirty="0">
                <a:latin typeface="Calibri" charset="0"/>
                <a:ea typeface="ＭＳ Ｐゴシック" charset="0"/>
                <a:cs typeface="ＭＳ Ｐゴシック" charset="0"/>
              </a:rPr>
              <a:t>, CrIS, and </a:t>
            </a:r>
            <a:r>
              <a:rPr lang="en-US" dirty="0" smtClean="0">
                <a:latin typeface="Calibri" charset="0"/>
                <a:ea typeface="ＭＳ Ｐゴシック" charset="0"/>
                <a:cs typeface="ＭＳ Ｐゴシック" charset="0"/>
              </a:rPr>
              <a:t/>
            </a:r>
            <a:br>
              <a:rPr lang="en-US" dirty="0" smtClean="0">
                <a:latin typeface="Calibri" charset="0"/>
                <a:ea typeface="ＭＳ Ｐゴシック" charset="0"/>
                <a:cs typeface="ＭＳ Ｐゴシック" charset="0"/>
              </a:rPr>
            </a:br>
            <a:r>
              <a:rPr lang="en-US" dirty="0" smtClean="0">
                <a:latin typeface="Calibri" charset="0"/>
                <a:ea typeface="ＭＳ Ｐゴシック" charset="0"/>
                <a:cs typeface="ＭＳ Ｐゴシック" charset="0"/>
              </a:rPr>
              <a:t>ATMS </a:t>
            </a:r>
            <a:r>
              <a:rPr lang="en-US" dirty="0">
                <a:latin typeface="Calibri" charset="0"/>
                <a:ea typeface="ＭＳ Ｐゴシック" charset="0"/>
                <a:cs typeface="ＭＳ Ｐゴシック" charset="0"/>
              </a:rPr>
              <a:t>SDR</a:t>
            </a:r>
          </a:p>
        </p:txBody>
      </p:sp>
      <p:sp>
        <p:nvSpPr>
          <p:cNvPr id="3" name="Content Placeholder 2"/>
          <p:cNvSpPr>
            <a:spLocks noGrp="1"/>
          </p:cNvSpPr>
          <p:nvPr>
            <p:ph idx="1"/>
          </p:nvPr>
        </p:nvSpPr>
        <p:spPr>
          <a:xfrm>
            <a:off x="457200" y="2004930"/>
            <a:ext cx="8229600" cy="5446713"/>
          </a:xfrm>
        </p:spPr>
        <p:txBody>
          <a:bodyPr/>
          <a:lstStyle/>
          <a:p>
            <a:pPr>
              <a:defRPr/>
            </a:pPr>
            <a:r>
              <a:rPr lang="en-US" dirty="0" smtClean="0"/>
              <a:t>Converts RDR files (CCSDS packets) to SDR files (geolocation and calibrated radiances and reflectances)</a:t>
            </a:r>
          </a:p>
          <a:p>
            <a:pPr>
              <a:defRPr/>
            </a:pPr>
            <a:r>
              <a:rPr lang="en-US" dirty="0" smtClean="0"/>
              <a:t>Based on operational algorithms and lookup tables (IDPS version Mx8.4)</a:t>
            </a:r>
          </a:p>
          <a:p>
            <a:pPr>
              <a:defRPr/>
            </a:pPr>
            <a:r>
              <a:rPr lang="en-US" dirty="0" smtClean="0"/>
              <a:t>CSPP version added features include multi-core processing, automated LUT updates, granule aggregation, HDF5 compression.</a:t>
            </a:r>
          </a:p>
          <a:p>
            <a:pPr>
              <a:defRPr/>
            </a:pPr>
            <a:r>
              <a:rPr lang="en-US" dirty="0" smtClean="0"/>
              <a:t>Supports CrIS full spectral resolution data.</a:t>
            </a:r>
          </a:p>
          <a:p>
            <a:pPr>
              <a:defRPr/>
            </a:pPr>
            <a:r>
              <a:rPr lang="en-US" dirty="0"/>
              <a:t>Distribution Example:  ftp://</a:t>
            </a:r>
            <a:r>
              <a:rPr lang="en-US" dirty="0" err="1"/>
              <a:t>ftp.ssec.wisc.edu</a:t>
            </a:r>
            <a:r>
              <a:rPr lang="en-US" dirty="0"/>
              <a:t>/pub/</a:t>
            </a:r>
            <a:r>
              <a:rPr lang="en-US" dirty="0" err="1"/>
              <a:t>eosdb</a:t>
            </a:r>
            <a:r>
              <a:rPr lang="en-US" dirty="0"/>
              <a:t>/</a:t>
            </a:r>
            <a:r>
              <a:rPr lang="en-US" dirty="0" err="1"/>
              <a:t>npp</a:t>
            </a:r>
            <a:r>
              <a:rPr lang="en-US" dirty="0"/>
              <a:t>/</a:t>
            </a:r>
            <a:r>
              <a:rPr lang="en-US" dirty="0" err="1"/>
              <a:t>viirs</a:t>
            </a:r>
            <a:r>
              <a:rPr lang="en-US" dirty="0"/>
              <a:t>/2014_11_17_321_1658/</a:t>
            </a:r>
            <a:r>
              <a:rPr lang="en-US" dirty="0" err="1"/>
              <a:t>sdr</a:t>
            </a:r>
            <a:r>
              <a:rPr lang="en-US" dirty="0"/>
              <a:t>/</a:t>
            </a:r>
            <a:endParaRPr lang="en-US" dirty="0" smtClean="0"/>
          </a:p>
        </p:txBody>
      </p:sp>
    </p:spTree>
    <p:extLst>
      <p:ext uri="{BB962C8B-B14F-4D97-AF65-F5344CB8AC3E}">
        <p14:creationId xmlns:p14="http://schemas.microsoft.com/office/powerpoint/2010/main" val="33960666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756</TotalTime>
  <Words>2323</Words>
  <Application>Microsoft Office PowerPoint</Application>
  <PresentationFormat>On-screen Show (4:3)</PresentationFormat>
  <Paragraphs>256</Paragraphs>
  <Slides>40</Slides>
  <Notes>0</Notes>
  <HiddenSlides>5</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ＭＳ Ｐゴシック</vt:lpstr>
      <vt:lpstr>Arial</vt:lpstr>
      <vt:lpstr>Calibri</vt:lpstr>
      <vt:lpstr>Candara</vt:lpstr>
      <vt:lpstr>Lucida Sans</vt:lpstr>
      <vt:lpstr>Orbit</vt:lpstr>
      <vt:lpstr>Data Processing and Dissemination using the Community Satellite Processing Package (CSPP)</vt:lpstr>
      <vt:lpstr>History of Direct  Broadcast Support</vt:lpstr>
      <vt:lpstr>What is CSPP?</vt:lpstr>
      <vt:lpstr>CSPP Software Philosophy</vt:lpstr>
      <vt:lpstr>CSPP LEO Satellites and Sensors</vt:lpstr>
      <vt:lpstr>CSPP Data Distribution</vt:lpstr>
      <vt:lpstr>Current CSPP LEO  Software   http://cimss.ssec.wisc.edu/cspp/</vt:lpstr>
      <vt:lpstr>CSPP Users &gt; 700 global registrants</vt:lpstr>
      <vt:lpstr> VIIRS, CrIS, and  ATMS SDR</vt:lpstr>
      <vt:lpstr>Product Validation</vt:lpstr>
      <vt:lpstr>CSPP Supports EUMETSAT</vt:lpstr>
      <vt:lpstr>VIIRS EDR</vt:lpstr>
      <vt:lpstr>VIIRS EDR Products from SSEC DB</vt:lpstr>
      <vt:lpstr>Hyperspectral Sounder Dual Regression Retrievals</vt:lpstr>
      <vt:lpstr>Hyperspectral Sounder IDEA-I Ozone Trajectories</vt:lpstr>
      <vt:lpstr>PowerPoint Presentation</vt:lpstr>
      <vt:lpstr>VIIRS SDR Projected  Imagery (Polar2Grid)</vt:lpstr>
      <vt:lpstr>Low Cloud/ Fog Seen by VIIRS DNB at Night</vt:lpstr>
      <vt:lpstr>P2G and HSRTV</vt:lpstr>
      <vt:lpstr>P2G and HSRTV</vt:lpstr>
      <vt:lpstr>S-NPP Realtime Data in  Web Map Service</vt:lpstr>
      <vt:lpstr>PowerPoint Presentation</vt:lpstr>
      <vt:lpstr>PowerPoint Presentation</vt:lpstr>
      <vt:lpstr>Microwave Integrated  Retrieval System</vt:lpstr>
      <vt:lpstr>MIRS Product List</vt:lpstr>
      <vt:lpstr>MIRS Products from ATMS DB</vt:lpstr>
      <vt:lpstr>Clouds from AVHRR  - Extended</vt:lpstr>
      <vt:lpstr>CLAVR-x products from VIIRS DB</vt:lpstr>
      <vt:lpstr>CLAVR-X products from VIIRS DB</vt:lpstr>
      <vt:lpstr>Hydra2  Multispectral Data Toolkit</vt:lpstr>
      <vt:lpstr>Hydra2 Screenshots  (SNPP 2012/08/30 04:16Z)</vt:lpstr>
      <vt:lpstr>Training Workshop 2013 Hawaii Polar Orbiter Workshop: Satellite Direct Broadcast for Real-Time Environmental Applications  Location: University of Hawaii - Manoa  Date: 20-23 August 2013</vt:lpstr>
      <vt:lpstr>Demonstrations</vt:lpstr>
      <vt:lpstr>Remote Sensing Course Using Hydra2   Provided by Diana Rodriguez, Argentina Met Service </vt:lpstr>
      <vt:lpstr>Remote Sensing Course Using Hydra2  Provided by Diana Rodriguez, Argentina Met SErvirce</vt:lpstr>
      <vt:lpstr>VIIRS Imagery EDR</vt:lpstr>
      <vt:lpstr>PowerPoint Presentation</vt:lpstr>
      <vt:lpstr>PowerPoint Presentation</vt:lpstr>
      <vt:lpstr>Coming Soon  </vt:lpstr>
      <vt:lpstr>Coming Soon:  CSPP GEO</vt:lpstr>
    </vt:vector>
  </TitlesOfParts>
  <Company>UW SSEC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Processing and Dissemination using the Community Satellite Processing Package (CSPP)</dc:title>
  <dc:creator>Office 2004 Test Drive User</dc:creator>
  <cp:lastModifiedBy>loaner</cp:lastModifiedBy>
  <cp:revision>97</cp:revision>
  <dcterms:created xsi:type="dcterms:W3CDTF">2014-11-13T16:22:58Z</dcterms:created>
  <dcterms:modified xsi:type="dcterms:W3CDTF">2014-11-18T13:57:18Z</dcterms:modified>
</cp:coreProperties>
</file>